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0" r:id="rId1"/>
  </p:sldMasterIdLst>
  <p:notesMasterIdLst>
    <p:notesMasterId r:id="rId53"/>
  </p:notesMasterIdLst>
  <p:sldIdLst>
    <p:sldId id="256" r:id="rId2"/>
    <p:sldId id="407" r:id="rId3"/>
    <p:sldId id="258" r:id="rId4"/>
    <p:sldId id="410" r:id="rId5"/>
    <p:sldId id="269" r:id="rId6"/>
    <p:sldId id="273" r:id="rId7"/>
    <p:sldId id="489" r:id="rId8"/>
    <p:sldId id="259" r:id="rId9"/>
    <p:sldId id="271" r:id="rId10"/>
    <p:sldId id="456" r:id="rId11"/>
    <p:sldId id="279" r:id="rId12"/>
    <p:sldId id="314" r:id="rId13"/>
    <p:sldId id="318" r:id="rId14"/>
    <p:sldId id="470" r:id="rId15"/>
    <p:sldId id="492" r:id="rId16"/>
    <p:sldId id="379" r:id="rId17"/>
    <p:sldId id="493" r:id="rId18"/>
    <p:sldId id="440" r:id="rId19"/>
    <p:sldId id="447" r:id="rId20"/>
    <p:sldId id="284" r:id="rId21"/>
    <p:sldId id="293" r:id="rId22"/>
    <p:sldId id="499" r:id="rId23"/>
    <p:sldId id="501" r:id="rId24"/>
    <p:sldId id="502" r:id="rId25"/>
    <p:sldId id="505" r:id="rId26"/>
    <p:sldId id="496" r:id="rId27"/>
    <p:sldId id="504" r:id="rId28"/>
    <p:sldId id="507" r:id="rId29"/>
    <p:sldId id="316" r:id="rId30"/>
    <p:sldId id="471" r:id="rId31"/>
    <p:sldId id="472" r:id="rId32"/>
    <p:sldId id="450" r:id="rId33"/>
    <p:sldId id="307" r:id="rId34"/>
    <p:sldId id="486" r:id="rId35"/>
    <p:sldId id="487" r:id="rId36"/>
    <p:sldId id="451" r:id="rId37"/>
    <p:sldId id="506" r:id="rId38"/>
    <p:sldId id="497" r:id="rId39"/>
    <p:sldId id="498" r:id="rId40"/>
    <p:sldId id="491" r:id="rId41"/>
    <p:sldId id="509" r:id="rId42"/>
    <p:sldId id="463" r:id="rId43"/>
    <p:sldId id="400" r:id="rId44"/>
    <p:sldId id="508" r:id="rId45"/>
    <p:sldId id="385" r:id="rId46"/>
    <p:sldId id="386" r:id="rId47"/>
    <p:sldId id="384" r:id="rId48"/>
    <p:sldId id="275" r:id="rId49"/>
    <p:sldId id="383" r:id="rId50"/>
    <p:sldId id="387" r:id="rId51"/>
    <p:sldId id="389" r:id="rId52"/>
  </p:sldIdLst>
  <p:sldSz cx="12188825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86251" autoAdjust="0"/>
  </p:normalViewPr>
  <p:slideViewPr>
    <p:cSldViewPr snapToGrid="0" snapToObjects="1">
      <p:cViewPr varScale="1">
        <p:scale>
          <a:sx n="98" d="100"/>
          <a:sy n="98" d="100"/>
        </p:scale>
        <p:origin x="1038" y="90"/>
      </p:cViewPr>
      <p:guideLst/>
    </p:cSldViewPr>
  </p:slideViewPr>
  <p:outlineViewPr>
    <p:cViewPr>
      <p:scale>
        <a:sx n="33" d="100"/>
        <a:sy n="33" d="100"/>
      </p:scale>
      <p:origin x="0" y="-651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4" d="100"/>
          <a:sy n="84" d="100"/>
        </p:scale>
        <p:origin x="391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1311A4-1069-448C-802B-250D805E43B0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30D74D-0E0E-44F7-912C-F523981B6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044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the concerns about such form of Internet?</a:t>
            </a:r>
          </a:p>
          <a:p>
            <a:endParaRPr lang="en-US" dirty="0"/>
          </a:p>
          <a:p>
            <a:r>
              <a:rPr lang="en-US" dirty="0"/>
              <a:t>Could you give us some examples?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0D74D-0E0E-44F7-912C-F523981B620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649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70C0"/>
                </a:solidFill>
              </a:rPr>
              <a:t>Password Storage as one of the application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0D74D-0E0E-44F7-912C-F523981B620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554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0D74D-0E0E-44F7-912C-F523981B620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53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70D53-2B17-07E8-2602-B962BCF8A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622443-F2E1-110F-25A5-052959D843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AE0E06-884B-3BD3-6FF2-A82927E111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Accessible to everyone</a:t>
            </a:r>
          </a:p>
          <a:p>
            <a:r>
              <a:rPr lang="en-US" dirty="0"/>
              <a:t>No middlemen required</a:t>
            </a:r>
          </a:p>
          <a:p>
            <a:r>
              <a:rPr lang="en-US" dirty="0"/>
              <a:t>Auto execution</a:t>
            </a:r>
          </a:p>
          <a:p>
            <a:r>
              <a:rPr lang="en-US" dirty="0"/>
              <a:t>Stored in secure lockbox</a:t>
            </a:r>
          </a:p>
          <a:p>
            <a:r>
              <a:rPr lang="en-US" dirty="0"/>
              <a:t>Run on computer logic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F1D58-8BE9-F8D6-5637-7F93BA9E71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0D74D-0E0E-44F7-912C-F523981B620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37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7A5FD-1FD6-F94A-FD68-4C2A8DAF2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E27027-397F-46F4-9E27-756E34241F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587A13-9A6A-DB23-980F-F441BBE89D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Benefits of smart contracts over traditional automation: Trustless execution, immutability, efficiency, lower costs, security, and interoperability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69D9AE-4BC8-BFED-B1C7-270B4CAEF4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0D74D-0E0E-44F7-912C-F523981B620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03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https://basicattentiontoken.org/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9B3D2-7864-4C06-A6E9-C117056063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926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https://basicattentiontoken.org/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9B3D2-7864-4C06-A6E9-C117056063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15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7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748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1" y="1734716"/>
            <a:ext cx="9271000" cy="3365500"/>
          </a:xfrm>
          <a:prstGeom prst="rect">
            <a:avLst/>
          </a:prstGeom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079501" y="1737816"/>
            <a:ext cx="8140700" cy="3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398" b="0"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914400" cy="106834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87100" cy="6858000"/>
          </a:xfrm>
          <a:prstGeom prst="rect">
            <a:avLst/>
          </a:prstGeom>
        </p:spPr>
      </p:pic>
      <p:sp>
        <p:nvSpPr>
          <p:cNvPr id="27" name="Google Shape;27;p5"/>
          <p:cNvSpPr/>
          <p:nvPr/>
        </p:nvSpPr>
        <p:spPr>
          <a:xfrm>
            <a:off x="11664029" y="5808167"/>
            <a:ext cx="524663" cy="5248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1206897" y="1890167"/>
            <a:ext cx="8838803" cy="39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448" lvl="0" indent="-524802">
              <a:spcBef>
                <a:spcPts val="800"/>
              </a:spcBef>
              <a:spcAft>
                <a:spcPts val="0"/>
              </a:spcAft>
              <a:buSzPts val="2600"/>
              <a:buChar char="▪"/>
              <a:defRPr>
                <a:latin typeface="+mn-lt"/>
              </a:defRPr>
            </a:lvl1pPr>
            <a:lvl2pPr marL="1218895" lvl="1" indent="-524802">
              <a:spcBef>
                <a:spcPts val="0"/>
              </a:spcBef>
              <a:spcAft>
                <a:spcPts val="0"/>
              </a:spcAft>
              <a:buSzPts val="2600"/>
              <a:buChar char="▫"/>
              <a:defRPr/>
            </a:lvl2pPr>
            <a:lvl3pPr marL="1828343" lvl="2" indent="-524802">
              <a:spcBef>
                <a:spcPts val="0"/>
              </a:spcBef>
              <a:spcAft>
                <a:spcPts val="0"/>
              </a:spcAft>
              <a:buSzPts val="2600"/>
              <a:buChar char="▫"/>
              <a:defRPr/>
            </a:lvl3pPr>
            <a:lvl4pPr marL="2437790" lvl="3" indent="-524802">
              <a:spcBef>
                <a:spcPts val="0"/>
              </a:spcBef>
              <a:spcAft>
                <a:spcPts val="0"/>
              </a:spcAft>
              <a:buSzPts val="2600"/>
              <a:buChar char="▫"/>
              <a:defRPr/>
            </a:lvl4pPr>
            <a:lvl5pPr marL="3047238" lvl="4" indent="-524802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6686" lvl="5" indent="-524802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6133" lvl="6" indent="-524802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5581" lvl="7" indent="-524802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5028" lvl="8" indent="-524802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11664162" y="5808300"/>
            <a:ext cx="524663" cy="524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+mj-lt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21208"/>
            <a:ext cx="8864600" cy="1079500"/>
          </a:xfrm>
          <a:prstGeom prst="rect">
            <a:avLst/>
          </a:prstGeom>
        </p:spPr>
      </p:pic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906005" y="524633"/>
            <a:ext cx="8161795" cy="10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800" y="520733"/>
            <a:ext cx="2019300" cy="1079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486400"/>
            <a:ext cx="978297" cy="1143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92" y="0"/>
            <a:ext cx="110998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783" y="520667"/>
            <a:ext cx="1562100" cy="1079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809" y="514604"/>
            <a:ext cx="9321800" cy="1079500"/>
          </a:xfrm>
          <a:prstGeom prst="rect">
            <a:avLst/>
          </a:prstGeom>
        </p:spPr>
      </p:pic>
      <p:sp>
        <p:nvSpPr>
          <p:cNvPr id="43" name="Google Shape;43;p7"/>
          <p:cNvSpPr/>
          <p:nvPr/>
        </p:nvSpPr>
        <p:spPr>
          <a:xfrm>
            <a:off x="11664029" y="5808167"/>
            <a:ext cx="524663" cy="5248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2101153" y="1822900"/>
            <a:ext cx="4572000" cy="45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448" lvl="0" indent="-490944">
              <a:spcBef>
                <a:spcPts val="800"/>
              </a:spcBef>
              <a:spcAft>
                <a:spcPts val="0"/>
              </a:spcAft>
              <a:buSzPts val="2200"/>
              <a:buChar char="▪"/>
              <a:defRPr sz="2933">
                <a:latin typeface="+mn-lt"/>
              </a:defRPr>
            </a:lvl1pPr>
            <a:lvl2pPr marL="1218895" lvl="1" indent="-490944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933"/>
            </a:lvl2pPr>
            <a:lvl3pPr marL="1828343" lvl="2" indent="-490944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933"/>
            </a:lvl3pPr>
            <a:lvl4pPr marL="2437790" lvl="3" indent="-490944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933"/>
            </a:lvl4pPr>
            <a:lvl5pPr marL="3047238" lvl="4" indent="-49094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5pPr>
            <a:lvl6pPr marL="3656686" lvl="5" indent="-49094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6pPr>
            <a:lvl7pPr marL="4266133" lvl="6" indent="-490944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3"/>
            </a:lvl7pPr>
            <a:lvl8pPr marL="4875581" lvl="7" indent="-49094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8pPr>
            <a:lvl9pPr marL="5485028" lvl="8" indent="-49094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6882525" y="1822900"/>
            <a:ext cx="4572000" cy="45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448" lvl="0" indent="-490944">
              <a:spcBef>
                <a:spcPts val="800"/>
              </a:spcBef>
              <a:spcAft>
                <a:spcPts val="0"/>
              </a:spcAft>
              <a:buSzPts val="2200"/>
              <a:buChar char="▪"/>
              <a:defRPr sz="2933">
                <a:latin typeface="+mn-lt"/>
              </a:defRPr>
            </a:lvl1pPr>
            <a:lvl2pPr marL="1218895" lvl="1" indent="-490944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933"/>
            </a:lvl2pPr>
            <a:lvl3pPr marL="1828343" lvl="2" indent="-490944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933"/>
            </a:lvl3pPr>
            <a:lvl4pPr marL="2437790" lvl="3" indent="-490944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933"/>
            </a:lvl4pPr>
            <a:lvl5pPr marL="3047238" lvl="4" indent="-49094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5pPr>
            <a:lvl6pPr marL="3656686" lvl="5" indent="-49094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6pPr>
            <a:lvl7pPr marL="4266133" lvl="6" indent="-490944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3"/>
            </a:lvl7pPr>
            <a:lvl8pPr marL="4875581" lvl="7" indent="-49094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8pPr>
            <a:lvl9pPr marL="5485028" lvl="8" indent="-49094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11664162" y="5808300"/>
            <a:ext cx="524663" cy="524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+mj-lt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037"/>
            <a:ext cx="978408" cy="1143130"/>
          </a:xfrm>
          <a:prstGeom prst="rect">
            <a:avLst/>
          </a:prstGeom>
        </p:spPr>
      </p:pic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3124199" y="524633"/>
            <a:ext cx="8539829" cy="107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92" y="0"/>
            <a:ext cx="110998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783" y="520667"/>
            <a:ext cx="1562100" cy="1079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948" y="520667"/>
            <a:ext cx="9321800" cy="1079500"/>
          </a:xfrm>
          <a:prstGeom prst="rect">
            <a:avLst/>
          </a:prstGeom>
        </p:spPr>
      </p:pic>
      <p:sp>
        <p:nvSpPr>
          <p:cNvPr id="14" name="Google Shape;45;p7"/>
          <p:cNvSpPr txBox="1">
            <a:spLocks noGrp="1"/>
          </p:cNvSpPr>
          <p:nvPr>
            <p:ph type="title"/>
          </p:nvPr>
        </p:nvSpPr>
        <p:spPr>
          <a:xfrm>
            <a:off x="3124199" y="524633"/>
            <a:ext cx="8539829" cy="107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2" name="Google Shape;52;p8"/>
          <p:cNvSpPr/>
          <p:nvPr/>
        </p:nvSpPr>
        <p:spPr>
          <a:xfrm>
            <a:off x="11664029" y="5808167"/>
            <a:ext cx="524663" cy="52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1"/>
          </p:nvPr>
        </p:nvSpPr>
        <p:spPr>
          <a:xfrm>
            <a:off x="2079692" y="1833367"/>
            <a:ext cx="2971800" cy="44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448" lvl="0" indent="-457086" rtl="0">
              <a:spcBef>
                <a:spcPts val="800"/>
              </a:spcBef>
              <a:spcAft>
                <a:spcPts val="0"/>
              </a:spcAft>
              <a:buSzPts val="1800"/>
              <a:buChar char="▪"/>
              <a:defRPr sz="2399">
                <a:latin typeface="+mn-lt"/>
              </a:defRPr>
            </a:lvl1pPr>
            <a:lvl2pPr marL="1218895" lvl="1" indent="-457086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399"/>
            </a:lvl2pPr>
            <a:lvl3pPr marL="1828343" lvl="2" indent="-457086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399"/>
            </a:lvl3pPr>
            <a:lvl4pPr marL="2437790" lvl="3" indent="-457086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399"/>
            </a:lvl4pPr>
            <a:lvl5pPr marL="3047238" lvl="4" indent="-457086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399"/>
            </a:lvl5pPr>
            <a:lvl6pPr marL="3656686" lvl="5" indent="-457086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399"/>
            </a:lvl6pPr>
            <a:lvl7pPr marL="4266133" lvl="6" indent="-457086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399"/>
            </a:lvl7pPr>
            <a:lvl8pPr marL="4875581" lvl="7" indent="-457086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399"/>
            </a:lvl8pPr>
            <a:lvl9pPr marL="5485028" lvl="8" indent="-457086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2"/>
          </p:nvPr>
        </p:nvSpPr>
        <p:spPr>
          <a:xfrm>
            <a:off x="5327312" y="1833633"/>
            <a:ext cx="2971800" cy="44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448" lvl="0" indent="-457086" rtl="0">
              <a:spcBef>
                <a:spcPts val="800"/>
              </a:spcBef>
              <a:spcAft>
                <a:spcPts val="0"/>
              </a:spcAft>
              <a:buSzPts val="1800"/>
              <a:buChar char="▪"/>
              <a:defRPr sz="2399">
                <a:latin typeface="+mn-lt"/>
              </a:defRPr>
            </a:lvl1pPr>
            <a:lvl2pPr marL="1218895" lvl="1" indent="-457086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399"/>
            </a:lvl2pPr>
            <a:lvl3pPr marL="1828343" lvl="2" indent="-457086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399"/>
            </a:lvl3pPr>
            <a:lvl4pPr marL="2437790" lvl="3" indent="-457086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399"/>
            </a:lvl4pPr>
            <a:lvl5pPr marL="3047238" lvl="4" indent="-457086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399"/>
            </a:lvl5pPr>
            <a:lvl6pPr marL="3656686" lvl="5" indent="-457086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399"/>
            </a:lvl6pPr>
            <a:lvl7pPr marL="4266133" lvl="6" indent="-457086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399"/>
            </a:lvl7pPr>
            <a:lvl8pPr marL="4875581" lvl="7" indent="-457086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399"/>
            </a:lvl8pPr>
            <a:lvl9pPr marL="5485028" lvl="8" indent="-457086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3"/>
          </p:nvPr>
        </p:nvSpPr>
        <p:spPr>
          <a:xfrm>
            <a:off x="8574932" y="1833633"/>
            <a:ext cx="2971800" cy="44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448" lvl="0" indent="-457086" rtl="0">
              <a:spcBef>
                <a:spcPts val="800"/>
              </a:spcBef>
              <a:spcAft>
                <a:spcPts val="0"/>
              </a:spcAft>
              <a:buSzPts val="1800"/>
              <a:buChar char="▪"/>
              <a:defRPr sz="2399">
                <a:latin typeface="+mn-lt"/>
              </a:defRPr>
            </a:lvl1pPr>
            <a:lvl2pPr marL="1218895" lvl="1" indent="-457086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399"/>
            </a:lvl2pPr>
            <a:lvl3pPr marL="1828343" lvl="2" indent="-457086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399"/>
            </a:lvl3pPr>
            <a:lvl4pPr marL="2437790" lvl="3" indent="-457086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399"/>
            </a:lvl4pPr>
            <a:lvl5pPr marL="3047238" lvl="4" indent="-457086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399"/>
            </a:lvl5pPr>
            <a:lvl6pPr marL="3656686" lvl="5" indent="-457086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399"/>
            </a:lvl6pPr>
            <a:lvl7pPr marL="4266133" lvl="6" indent="-457086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399"/>
            </a:lvl7pPr>
            <a:lvl8pPr marL="4875581" lvl="7" indent="-457086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399"/>
            </a:lvl8pPr>
            <a:lvl9pPr marL="5485028" lvl="8" indent="-457086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11664162" y="5808300"/>
            <a:ext cx="524663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+mj-lt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037"/>
            <a:ext cx="978408" cy="11431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92" y="0"/>
            <a:ext cx="110998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783" y="520667"/>
            <a:ext cx="1562100" cy="1079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948" y="520667"/>
            <a:ext cx="9321800" cy="1079500"/>
          </a:xfrm>
          <a:prstGeom prst="rect">
            <a:avLst/>
          </a:prstGeom>
        </p:spPr>
      </p:pic>
      <p:sp>
        <p:nvSpPr>
          <p:cNvPr id="11" name="Google Shape;45;p7"/>
          <p:cNvSpPr txBox="1">
            <a:spLocks noGrp="1"/>
          </p:cNvSpPr>
          <p:nvPr>
            <p:ph type="title"/>
          </p:nvPr>
        </p:nvSpPr>
        <p:spPr>
          <a:xfrm>
            <a:off x="3124199" y="524633"/>
            <a:ext cx="8539829" cy="107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037"/>
            <a:ext cx="978408" cy="1143130"/>
          </a:xfrm>
          <a:prstGeom prst="rect">
            <a:avLst/>
          </a:prstGeom>
        </p:spPr>
      </p:pic>
      <p:sp>
        <p:nvSpPr>
          <p:cNvPr id="62" name="Google Shape;62;p9"/>
          <p:cNvSpPr/>
          <p:nvPr/>
        </p:nvSpPr>
        <p:spPr>
          <a:xfrm>
            <a:off x="11664029" y="5808167"/>
            <a:ext cx="524663" cy="5248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11664162" y="5808300"/>
            <a:ext cx="524663" cy="524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+mj-lt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5CEFE-D997-449B-B8ED-78E3F733E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863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 dpi="0" rotWithShape="1">
          <a:blip r:embed="rId8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575856" y="524633"/>
            <a:ext cx="8983660" cy="10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074567" y="1798855"/>
            <a:ext cx="9445140" cy="39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Barlow"/>
              <a:buChar char="▪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Barlow"/>
              <a:buChar char="▫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Barlow"/>
              <a:buChar char="▫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▫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○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■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●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○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■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664162" y="5808300"/>
            <a:ext cx="524663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6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buNone/>
              <a:defRPr sz="16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ctr">
              <a:buNone/>
              <a:defRPr sz="16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ctr">
              <a:buNone/>
              <a:defRPr sz="16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ctr">
              <a:buNone/>
              <a:defRPr sz="16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ctr">
              <a:buNone/>
              <a:defRPr sz="16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ctr">
              <a:buNone/>
              <a:defRPr sz="16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ctr">
              <a:buNone/>
              <a:defRPr sz="16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ctr">
              <a:buNone/>
              <a:defRPr sz="16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3" r:id="rId3"/>
    <p:sldLayoutId id="2147483654" r:id="rId4"/>
    <p:sldLayoutId id="2147483655" r:id="rId5"/>
    <p:sldLayoutId id="2147483661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ndersbrownworth.com/blockchain/blockchain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tefanhuber.github.io/proof-of-work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nD538r2Q04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inmarketcap.com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oindemo.io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en.macromicro.me/charts/29435/bitcoin-production-total-cost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theblock.co/data/crypto-markets/prices/btc-pearson-correlation-30d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brave.com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staging.aave.com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ndbox.game/en/map/" TargetMode="External"/><Relationship Id="rId2" Type="http://schemas.openxmlformats.org/officeDocument/2006/relationships/hyperlink" Target="https://www.cryptokitties.co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hyperlink" Target="https://opensea.io/" TargetMode="External"/><Relationship Id="rId4" Type="http://schemas.openxmlformats.org/officeDocument/2006/relationships/hyperlink" Target="https://opensea.io/assets/ethereum/0xb47e3cd837ddf8e4c57f05d70ab865de6e193bbb/7804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www.developerreport.com/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.bitcoin.com/many-facts-dorian-nakamoto-satoshi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ndersbrownworth.com/blockchain/hash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9500" y="1737816"/>
            <a:ext cx="8756957" cy="3362400"/>
          </a:xfrm>
        </p:spPr>
        <p:txBody>
          <a:bodyPr/>
          <a:lstStyle/>
          <a:p>
            <a:r>
              <a:rPr lang="en-US" sz="4800" dirty="0"/>
              <a:t>Blockchain </a:t>
            </a:r>
            <a:r>
              <a:rPr lang="en-US" altLang="zh-CN" sz="4800" dirty="0"/>
              <a:t>Introduction</a:t>
            </a:r>
            <a:br>
              <a:rPr lang="en-US" sz="5400" dirty="0"/>
            </a:br>
            <a:br>
              <a:rPr lang="en-US" sz="5400" dirty="0"/>
            </a:br>
            <a:r>
              <a:rPr lang="en-US" sz="2800" dirty="0"/>
              <a:t>By Dr. Norman Guo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681538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someone changes any part of a </a:t>
            </a:r>
            <a:r>
              <a:rPr lang="en-US" dirty="0" err="1"/>
              <a:t>blockchain</a:t>
            </a:r>
            <a:r>
              <a:rPr lang="en-US" dirty="0"/>
              <a:t>, then it is infeasible to make the chain consistent without changing the head pointer </a:t>
            </a:r>
          </a:p>
          <a:p>
            <a:r>
              <a:rPr lang="en-US" dirty="0"/>
              <a:t>One only need to check the head pointer to detect the tampering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3F5CEFE-D997-449B-B8ED-78E3F733E1FD}" type="slidenum">
              <a:rPr lang="en-US" smtClean="0"/>
              <a:t>10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Basic Technologies – Hash Function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447629" y="4034701"/>
            <a:ext cx="1596045" cy="2498042"/>
            <a:chOff x="1645919" y="2626822"/>
            <a:chExt cx="1596045" cy="2498042"/>
          </a:xfrm>
        </p:grpSpPr>
        <p:sp>
          <p:nvSpPr>
            <p:cNvPr id="6" name="Rectangle 5"/>
            <p:cNvSpPr/>
            <p:nvPr/>
          </p:nvSpPr>
          <p:spPr>
            <a:xfrm>
              <a:off x="1645920" y="2626822"/>
              <a:ext cx="1596044" cy="59851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Prev</a:t>
              </a:r>
              <a:r>
                <a:rPr lang="en-US" dirty="0">
                  <a:solidFill>
                    <a:schemeClr val="tx1"/>
                  </a:solidFill>
                </a:rPr>
                <a:t>: H(  )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645919" y="3229562"/>
              <a:ext cx="1596045" cy="189530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Data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459073" y="4031803"/>
            <a:ext cx="1596045" cy="2512556"/>
            <a:chOff x="1645919" y="2626822"/>
            <a:chExt cx="1596045" cy="2512556"/>
          </a:xfrm>
        </p:grpSpPr>
        <p:sp>
          <p:nvSpPr>
            <p:cNvPr id="10" name="Rectangle 9"/>
            <p:cNvSpPr/>
            <p:nvPr/>
          </p:nvSpPr>
          <p:spPr>
            <a:xfrm>
              <a:off x="1645920" y="2626822"/>
              <a:ext cx="1596044" cy="59851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Prev</a:t>
              </a:r>
              <a:r>
                <a:rPr lang="en-US" dirty="0">
                  <a:solidFill>
                    <a:schemeClr val="tx1"/>
                  </a:solidFill>
                </a:rPr>
                <a:t>: H(  )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645919" y="3244076"/>
              <a:ext cx="1596045" cy="189530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Data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484362" y="4034701"/>
            <a:ext cx="1596045" cy="2498042"/>
            <a:chOff x="1645919" y="2626822"/>
            <a:chExt cx="1596045" cy="2498042"/>
          </a:xfrm>
        </p:grpSpPr>
        <p:sp>
          <p:nvSpPr>
            <p:cNvPr id="13" name="Rectangle 12"/>
            <p:cNvSpPr/>
            <p:nvPr/>
          </p:nvSpPr>
          <p:spPr>
            <a:xfrm>
              <a:off x="1645920" y="2626822"/>
              <a:ext cx="1596044" cy="59851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Prev</a:t>
              </a:r>
              <a:r>
                <a:rPr lang="en-US" dirty="0">
                  <a:solidFill>
                    <a:schemeClr val="tx1"/>
                  </a:solidFill>
                </a:rPr>
                <a:t>: H(  )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645919" y="3229562"/>
              <a:ext cx="1596045" cy="189530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Data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101730" y="3707866"/>
            <a:ext cx="1500679" cy="1891740"/>
            <a:chOff x="3230978" y="2299987"/>
            <a:chExt cx="1500679" cy="1891740"/>
          </a:xfrm>
        </p:grpSpPr>
        <p:cxnSp>
          <p:nvCxnSpPr>
            <p:cNvPr id="22" name="Elbow Connector 21"/>
            <p:cNvCxnSpPr/>
            <p:nvPr/>
          </p:nvCxnSpPr>
          <p:spPr>
            <a:xfrm rot="5400000">
              <a:off x="2391326" y="3139639"/>
              <a:ext cx="1891740" cy="212436"/>
            </a:xfrm>
            <a:prstGeom prst="bentConnector2">
              <a:avLst/>
            </a:prstGeom>
            <a:ln w="1905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Elbow Connector 28"/>
            <p:cNvCxnSpPr/>
            <p:nvPr/>
          </p:nvCxnSpPr>
          <p:spPr>
            <a:xfrm rot="10800000">
              <a:off x="3454401" y="2299988"/>
              <a:ext cx="1277256" cy="626093"/>
            </a:xfrm>
            <a:prstGeom prst="bentConnector3">
              <a:avLst>
                <a:gd name="adj1" fmla="val 0"/>
              </a:avLst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7092022" y="3711730"/>
            <a:ext cx="1489693" cy="1891740"/>
            <a:chOff x="3241964" y="2299987"/>
            <a:chExt cx="1489693" cy="1891740"/>
          </a:xfrm>
        </p:grpSpPr>
        <p:cxnSp>
          <p:nvCxnSpPr>
            <p:cNvPr id="38" name="Elbow Connector 37"/>
            <p:cNvCxnSpPr/>
            <p:nvPr/>
          </p:nvCxnSpPr>
          <p:spPr>
            <a:xfrm rot="5400000">
              <a:off x="2402312" y="3139639"/>
              <a:ext cx="1891740" cy="212436"/>
            </a:xfrm>
            <a:prstGeom prst="bentConnector2">
              <a:avLst/>
            </a:prstGeom>
            <a:ln w="1905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Elbow Connector 38"/>
            <p:cNvCxnSpPr/>
            <p:nvPr/>
          </p:nvCxnSpPr>
          <p:spPr>
            <a:xfrm rot="10800000">
              <a:off x="3454401" y="2299988"/>
              <a:ext cx="1277256" cy="626093"/>
            </a:xfrm>
            <a:prstGeom prst="bentConnector3">
              <a:avLst>
                <a:gd name="adj1" fmla="val 0"/>
              </a:avLst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3081608" y="3706085"/>
            <a:ext cx="1489693" cy="1891740"/>
            <a:chOff x="3241964" y="2299987"/>
            <a:chExt cx="1489693" cy="1891740"/>
          </a:xfrm>
        </p:grpSpPr>
        <p:cxnSp>
          <p:nvCxnSpPr>
            <p:cNvPr id="41" name="Elbow Connector 40"/>
            <p:cNvCxnSpPr/>
            <p:nvPr/>
          </p:nvCxnSpPr>
          <p:spPr>
            <a:xfrm rot="5400000">
              <a:off x="2402312" y="3139639"/>
              <a:ext cx="1891740" cy="212436"/>
            </a:xfrm>
            <a:prstGeom prst="bentConnector2">
              <a:avLst/>
            </a:prstGeom>
            <a:ln w="1905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Elbow Connector 41"/>
            <p:cNvCxnSpPr/>
            <p:nvPr/>
          </p:nvCxnSpPr>
          <p:spPr>
            <a:xfrm rot="10800000">
              <a:off x="3454401" y="2299988"/>
              <a:ext cx="1277256" cy="626093"/>
            </a:xfrm>
            <a:prstGeom prst="bentConnector3">
              <a:avLst>
                <a:gd name="adj1" fmla="val 0"/>
              </a:avLst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Elbow Connector 44"/>
          <p:cNvCxnSpPr/>
          <p:nvPr/>
        </p:nvCxnSpPr>
        <p:spPr>
          <a:xfrm rot="5400000">
            <a:off x="8918510" y="4821181"/>
            <a:ext cx="973288" cy="634836"/>
          </a:xfrm>
          <a:prstGeom prst="bentConnector3">
            <a:avLst>
              <a:gd name="adj1" fmla="val 99212"/>
            </a:avLst>
          </a:prstGeom>
          <a:ln w="1905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9376127" y="4488078"/>
            <a:ext cx="649537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H(  )</a:t>
            </a:r>
          </a:p>
        </p:txBody>
      </p:sp>
      <p:sp>
        <p:nvSpPr>
          <p:cNvPr id="16" name="Multiply 15"/>
          <p:cNvSpPr/>
          <p:nvPr/>
        </p:nvSpPr>
        <p:spPr>
          <a:xfrm>
            <a:off x="3888242" y="4857410"/>
            <a:ext cx="663121" cy="61447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Multiply 49"/>
          <p:cNvSpPr/>
          <p:nvPr/>
        </p:nvSpPr>
        <p:spPr>
          <a:xfrm>
            <a:off x="5879234" y="4021975"/>
            <a:ext cx="663121" cy="61447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Multiply 50"/>
          <p:cNvSpPr/>
          <p:nvPr/>
        </p:nvSpPr>
        <p:spPr>
          <a:xfrm>
            <a:off x="7856342" y="4046318"/>
            <a:ext cx="663121" cy="61447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3447629" y="4046317"/>
            <a:ext cx="1596045" cy="2498042"/>
            <a:chOff x="1645919" y="2626822"/>
            <a:chExt cx="1596045" cy="2498042"/>
          </a:xfrm>
        </p:grpSpPr>
        <p:sp>
          <p:nvSpPr>
            <p:cNvPr id="31" name="Rectangle 30"/>
            <p:cNvSpPr/>
            <p:nvPr/>
          </p:nvSpPr>
          <p:spPr>
            <a:xfrm>
              <a:off x="1645920" y="2626822"/>
              <a:ext cx="1596044" cy="59851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Prev</a:t>
              </a:r>
              <a:r>
                <a:rPr lang="en-US" dirty="0">
                  <a:solidFill>
                    <a:schemeClr val="tx1"/>
                  </a:solidFill>
                </a:rPr>
                <a:t>: H(  )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645919" y="3229562"/>
              <a:ext cx="1596045" cy="189530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Data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101730" y="3719482"/>
            <a:ext cx="1500679" cy="1891740"/>
            <a:chOff x="3230978" y="2299987"/>
            <a:chExt cx="1500679" cy="1891740"/>
          </a:xfrm>
        </p:grpSpPr>
        <p:cxnSp>
          <p:nvCxnSpPr>
            <p:cNvPr id="34" name="Elbow Connector 33"/>
            <p:cNvCxnSpPr/>
            <p:nvPr/>
          </p:nvCxnSpPr>
          <p:spPr>
            <a:xfrm rot="5400000">
              <a:off x="2391326" y="3139639"/>
              <a:ext cx="1891740" cy="212436"/>
            </a:xfrm>
            <a:prstGeom prst="bentConnector2">
              <a:avLst/>
            </a:prstGeom>
            <a:ln w="1905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lbow Connector 34"/>
            <p:cNvCxnSpPr/>
            <p:nvPr/>
          </p:nvCxnSpPr>
          <p:spPr>
            <a:xfrm rot="10800000">
              <a:off x="3454401" y="2299988"/>
              <a:ext cx="1277256" cy="626093"/>
            </a:xfrm>
            <a:prstGeom prst="bentConnector3">
              <a:avLst>
                <a:gd name="adj1" fmla="val 0"/>
              </a:avLst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Multiply 42"/>
          <p:cNvSpPr/>
          <p:nvPr/>
        </p:nvSpPr>
        <p:spPr>
          <a:xfrm>
            <a:off x="3908363" y="4995788"/>
            <a:ext cx="663121" cy="61447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Multiply 43"/>
          <p:cNvSpPr/>
          <p:nvPr/>
        </p:nvSpPr>
        <p:spPr>
          <a:xfrm>
            <a:off x="9314689" y="4078805"/>
            <a:ext cx="663121" cy="61447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hlinkClick r:id="rId3"/>
            <a:extLst>
              <a:ext uri="{FF2B5EF4-FFF2-40B4-BE49-F238E27FC236}">
                <a16:creationId xmlns:a16="http://schemas.microsoft.com/office/drawing/2014/main" id="{909EE36C-D1FB-4F55-AD1B-9E63E1CA51C2}"/>
              </a:ext>
            </a:extLst>
          </p:cNvPr>
          <p:cNvSpPr/>
          <p:nvPr/>
        </p:nvSpPr>
        <p:spPr>
          <a:xfrm>
            <a:off x="715692" y="4758223"/>
            <a:ext cx="2031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Demo</a:t>
            </a:r>
            <a:endParaRPr lang="en-U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6054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B2A93-0E58-79D4-5B17-48D50B966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Blockchain Structure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772328-CD93-2668-4949-870C7C0A2F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11</a:t>
            </a:fld>
            <a:endParaRPr lang="uk-UA" dirty="0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1994565E-C42E-7E85-17A6-A1E37F33F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623" y="1994163"/>
            <a:ext cx="6310539" cy="442346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539FF68-7E0D-9210-8281-DA33ECCFCC29}"/>
              </a:ext>
            </a:extLst>
          </p:cNvPr>
          <p:cNvSpPr txBox="1">
            <a:spLocks/>
          </p:cNvSpPr>
          <p:nvPr/>
        </p:nvSpPr>
        <p:spPr>
          <a:xfrm>
            <a:off x="2404492" y="1600233"/>
            <a:ext cx="8838803" cy="787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448" indent="-524802" eaLnBrk="1" hangingPunct="1">
              <a:spcBef>
                <a:spcPts val="800"/>
              </a:spcBef>
              <a:buClr>
                <a:schemeClr val="dk2"/>
              </a:buClr>
              <a:buSzPts val="2600"/>
              <a:buFont typeface="Barlow"/>
              <a:buChar char="▪"/>
              <a:defRPr sz="2600">
                <a:solidFill>
                  <a:schemeClr val="bg1">
                    <a:lumMod val="85000"/>
                  </a:schemeClr>
                </a:solidFill>
                <a:latin typeface="+mn-lt"/>
                <a:ea typeface="Barlow"/>
                <a:cs typeface="Barlow"/>
                <a:sym typeface="Barlow"/>
              </a:defRPr>
            </a:lvl1pPr>
            <a:lvl2pPr marL="1218895" indent="-524802" eaLnBrk="1" hangingPunct="1">
              <a:buClr>
                <a:schemeClr val="dk2"/>
              </a:buClr>
              <a:buSzPts val="2600"/>
              <a:buFont typeface="Barlow"/>
              <a:buChar char="▫"/>
              <a:defRPr sz="2600">
                <a:solidFill>
                  <a:schemeClr val="bg1">
                    <a:lumMod val="85000"/>
                  </a:schemeClr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828343" indent="-524802" eaLnBrk="1" hangingPunct="1">
              <a:buClr>
                <a:schemeClr val="dk2"/>
              </a:buClr>
              <a:buSzPts val="2600"/>
              <a:buFont typeface="Barlow"/>
              <a:buChar char="▫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2437790" indent="-524802" eaLnBrk="1" hangingPunct="1">
              <a:buClr>
                <a:schemeClr val="dk1"/>
              </a:buClr>
              <a:buSzPts val="2600"/>
              <a:buFont typeface="Barlow"/>
              <a:buChar char="▫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3047238" indent="-524802" eaLnBrk="1" hangingPunct="1">
              <a:buClr>
                <a:schemeClr val="dk1"/>
              </a:buClr>
              <a:buSzPts val="2600"/>
              <a:buFont typeface="Barlow"/>
              <a:buChar char="○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3656686" indent="-524802" eaLnBrk="1" hangingPunct="1">
              <a:buClr>
                <a:schemeClr val="dk1"/>
              </a:buClr>
              <a:buSzPts val="2600"/>
              <a:buFont typeface="Barlow"/>
              <a:buChar char="■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4266133" indent="-524802" eaLnBrk="1" hangingPunct="1">
              <a:buClr>
                <a:schemeClr val="dk1"/>
              </a:buClr>
              <a:buSzPts val="2600"/>
              <a:buFont typeface="Barlow"/>
              <a:buChar char="●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4875581" indent="-524802" eaLnBrk="1" hangingPunct="1">
              <a:buClr>
                <a:schemeClr val="dk1"/>
              </a:buClr>
              <a:buSzPts val="2600"/>
              <a:buFont typeface="Barlow"/>
              <a:buChar char="○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5485028" indent="-524802" eaLnBrk="1" hangingPunct="1">
              <a:buClr>
                <a:schemeClr val="dk1"/>
              </a:buClr>
              <a:buSzPts val="2600"/>
              <a:buFont typeface="Barlow"/>
              <a:buChar char="■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US" b="1" u="sng" dirty="0">
                <a:solidFill>
                  <a:schemeClr val="tx1"/>
                </a:solidFill>
              </a:rPr>
              <a:t>It’s a digital distributed ledger</a:t>
            </a:r>
          </a:p>
          <a:p>
            <a:pPr marL="84646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415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1206897" y="2298540"/>
                <a:ext cx="8838803" cy="3918000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b="1" dirty="0">
                    <a:solidFill>
                      <a:srgbClr val="0070C0"/>
                    </a:solidFill>
                  </a:rPr>
                  <a:t>Mission</a:t>
                </a:r>
                <a:r>
                  <a:rPr lang="en-US" dirty="0"/>
                  <a:t>: Uncover the mystery number (nonce) that makes the resulting hash tinier than a specific target!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84646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𝑛𝑜𝑛𝑐𝑒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𝑏𝑙𝑜𝑐𝑘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𝑝𝑟𝑜𝑔𝑟𝑒𝑠𝑠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)&lt;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𝑡𝑎𝑟𝑔𝑒𝑡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sz="1900" dirty="0">
                    <a:solidFill>
                      <a:srgbClr val="00B050"/>
                    </a:solidFill>
                  </a:rPr>
                  <a:t>000000000000000000851acb652d32e4e8a9e29aa216d765ec686c18d0a3e250</a:t>
                </a:r>
              </a:p>
              <a:p>
                <a:r>
                  <a:rPr lang="en-US" dirty="0"/>
                  <a:t>The more zeros, the trickier the puzzle!</a:t>
                </a:r>
              </a:p>
              <a:p>
                <a:r>
                  <a:rPr lang="en-US" dirty="0"/>
                  <a:t>To find this hash, a miner needs to try on average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∼5×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sup>
                    </m:sSup>
                  </m:oMath>
                </a14:m>
                <a:r>
                  <a:rPr lang="en-US" dirty="0"/>
                  <a:t> different </a:t>
                </a:r>
                <a:r>
                  <a:rPr lang="en-US" dirty="0" err="1"/>
                  <a:t>nonces</a:t>
                </a:r>
                <a:r>
                  <a:rPr lang="en-US" dirty="0"/>
                  <a:t>, or perform 5 billion </a:t>
                </a:r>
                <a:r>
                  <a:rPr lang="en-US" dirty="0" err="1"/>
                  <a:t>terahashes</a:t>
                </a:r>
                <a:r>
                  <a:rPr lang="en-US" dirty="0"/>
                  <a:t>!</a:t>
                </a:r>
              </a:p>
              <a:p>
                <a:pPr marL="0" indent="0">
                  <a:buNone/>
                </a:pPr>
                <a:endParaRPr lang="en-US" baseline="-25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206897" y="2298540"/>
                <a:ext cx="8838803" cy="3918000"/>
              </a:xfrm>
              <a:blipFill>
                <a:blip r:embed="rId2"/>
                <a:stretch>
                  <a:fillRect l="-690" t="-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3F5CEFE-D997-449B-B8ED-78E3F733E1FD}" type="slidenum">
              <a:rPr lang="en-US" smtClean="0"/>
              <a:t>12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Basic Technologies – Consensus Mechanism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06A54C-6E57-CB70-663B-38F0A7A24618}"/>
              </a:ext>
            </a:extLst>
          </p:cNvPr>
          <p:cNvSpPr txBox="1"/>
          <p:nvPr/>
        </p:nvSpPr>
        <p:spPr>
          <a:xfrm>
            <a:off x="746207" y="1660257"/>
            <a:ext cx="627651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448" indent="-524802" eaLnBrk="1" hangingPunct="1">
              <a:spcBef>
                <a:spcPts val="800"/>
              </a:spcBef>
              <a:buClr>
                <a:schemeClr val="dk2"/>
              </a:buClr>
              <a:buSzPts val="2600"/>
              <a:buFont typeface="Barlow"/>
              <a:buChar char="▪"/>
              <a:defRPr sz="2600">
                <a:solidFill>
                  <a:schemeClr val="dk1"/>
                </a:solidFill>
                <a:latin typeface="+mn-lt"/>
                <a:ea typeface="Barlow"/>
                <a:cs typeface="Barlow"/>
                <a:sym typeface="Barlow"/>
              </a:defRPr>
            </a:lvl1pPr>
            <a:lvl2pPr marL="1218895" indent="-524802" eaLnBrk="1" hangingPunct="1">
              <a:buClr>
                <a:schemeClr val="dk2"/>
              </a:buClr>
              <a:buSzPts val="2600"/>
              <a:buFont typeface="Barlow"/>
              <a:buChar char="▫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828343" indent="-524802" eaLnBrk="1" hangingPunct="1">
              <a:buClr>
                <a:schemeClr val="dk2"/>
              </a:buClr>
              <a:buSzPts val="2600"/>
              <a:buFont typeface="Barlow"/>
              <a:buChar char="▫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2437790" indent="-524802" eaLnBrk="1" hangingPunct="1">
              <a:buClr>
                <a:schemeClr val="dk1"/>
              </a:buClr>
              <a:buSzPts val="2600"/>
              <a:buFont typeface="Barlow"/>
              <a:buChar char="▫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3047238" indent="-524802" eaLnBrk="1" hangingPunct="1">
              <a:buClr>
                <a:schemeClr val="dk1"/>
              </a:buClr>
              <a:buSzPts val="2600"/>
              <a:buFont typeface="Barlow"/>
              <a:buChar char="○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3656686" indent="-524802" eaLnBrk="1" hangingPunct="1">
              <a:buClr>
                <a:schemeClr val="dk1"/>
              </a:buClr>
              <a:buSzPts val="2600"/>
              <a:buFont typeface="Barlow"/>
              <a:buChar char="■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4266133" indent="-524802" eaLnBrk="1" hangingPunct="1">
              <a:buClr>
                <a:schemeClr val="dk1"/>
              </a:buClr>
              <a:buSzPts val="2600"/>
              <a:buFont typeface="Barlow"/>
              <a:buChar char="●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4875581" indent="-524802" eaLnBrk="1" hangingPunct="1">
              <a:buClr>
                <a:schemeClr val="dk1"/>
              </a:buClr>
              <a:buSzPts val="2600"/>
              <a:buFont typeface="Barlow"/>
              <a:buChar char="○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5485028" indent="-524802" eaLnBrk="1" hangingPunct="1">
              <a:buClr>
                <a:schemeClr val="dk1"/>
              </a:buClr>
              <a:buSzPts val="2600"/>
              <a:buFont typeface="Barlow"/>
              <a:buChar char="■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84646" indent="0">
              <a:buNone/>
            </a:pPr>
            <a:r>
              <a:rPr lang="en-US" b="1" u="sng" dirty="0"/>
              <a:t>Proof of Work</a:t>
            </a:r>
          </a:p>
        </p:txBody>
      </p:sp>
    </p:spTree>
    <p:extLst>
      <p:ext uri="{BB962C8B-B14F-4D97-AF65-F5344CB8AC3E}">
        <p14:creationId xmlns:p14="http://schemas.microsoft.com/office/powerpoint/2010/main" val="856682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1206897" y="2212724"/>
            <a:ext cx="8838803" cy="3918000"/>
          </a:xfrm>
        </p:spPr>
        <p:txBody>
          <a:bodyPr>
            <a:normAutofit/>
          </a:bodyPr>
          <a:lstStyle/>
          <a:p>
            <a:r>
              <a:rPr lang="en-US" dirty="0"/>
              <a:t>When a miner finds a nonce that solves the problem, he/she wins the block and broadcasts the solution to the network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3F5CEFE-D997-449B-B8ED-78E3F733E1FD}" type="slidenum">
              <a:rPr lang="en-US" smtClean="0"/>
              <a:t>13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Basic Technologies – Consensus Mechanism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636" y="3354587"/>
            <a:ext cx="3621232" cy="3294728"/>
          </a:xfrm>
          <a:prstGeom prst="rect">
            <a:avLst/>
          </a:prstGeom>
        </p:spPr>
      </p:pic>
      <p:sp>
        <p:nvSpPr>
          <p:cNvPr id="6" name="Rectangle 5">
            <a:hlinkClick r:id="rId3"/>
            <a:extLst>
              <a:ext uri="{FF2B5EF4-FFF2-40B4-BE49-F238E27FC236}">
                <a16:creationId xmlns:a16="http://schemas.microsoft.com/office/drawing/2014/main" id="{88B9B202-1183-15A6-E089-19D377937AC4}"/>
              </a:ext>
            </a:extLst>
          </p:cNvPr>
          <p:cNvSpPr/>
          <p:nvPr/>
        </p:nvSpPr>
        <p:spPr>
          <a:xfrm>
            <a:off x="1729684" y="3991622"/>
            <a:ext cx="2031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Demo</a:t>
            </a:r>
            <a:endParaRPr lang="en-U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070E34-3D03-8F66-3536-9261C6E07B1A}"/>
              </a:ext>
            </a:extLst>
          </p:cNvPr>
          <p:cNvSpPr txBox="1"/>
          <p:nvPr/>
        </p:nvSpPr>
        <p:spPr>
          <a:xfrm>
            <a:off x="746207" y="1660257"/>
            <a:ext cx="627651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448" indent="-524802" eaLnBrk="1" hangingPunct="1">
              <a:spcBef>
                <a:spcPts val="800"/>
              </a:spcBef>
              <a:buClr>
                <a:schemeClr val="dk2"/>
              </a:buClr>
              <a:buSzPts val="2600"/>
              <a:buFont typeface="Barlow"/>
              <a:buChar char="▪"/>
              <a:defRPr sz="2600">
                <a:solidFill>
                  <a:schemeClr val="dk1"/>
                </a:solidFill>
                <a:latin typeface="+mn-lt"/>
                <a:ea typeface="Barlow"/>
                <a:cs typeface="Barlow"/>
                <a:sym typeface="Barlow"/>
              </a:defRPr>
            </a:lvl1pPr>
            <a:lvl2pPr marL="1218895" indent="-524802" eaLnBrk="1" hangingPunct="1">
              <a:buClr>
                <a:schemeClr val="dk2"/>
              </a:buClr>
              <a:buSzPts val="2600"/>
              <a:buFont typeface="Barlow"/>
              <a:buChar char="▫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828343" indent="-524802" eaLnBrk="1" hangingPunct="1">
              <a:buClr>
                <a:schemeClr val="dk2"/>
              </a:buClr>
              <a:buSzPts val="2600"/>
              <a:buFont typeface="Barlow"/>
              <a:buChar char="▫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2437790" indent="-524802" eaLnBrk="1" hangingPunct="1">
              <a:buClr>
                <a:schemeClr val="dk1"/>
              </a:buClr>
              <a:buSzPts val="2600"/>
              <a:buFont typeface="Barlow"/>
              <a:buChar char="▫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3047238" indent="-524802" eaLnBrk="1" hangingPunct="1">
              <a:buClr>
                <a:schemeClr val="dk1"/>
              </a:buClr>
              <a:buSzPts val="2600"/>
              <a:buFont typeface="Barlow"/>
              <a:buChar char="○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3656686" indent="-524802" eaLnBrk="1" hangingPunct="1">
              <a:buClr>
                <a:schemeClr val="dk1"/>
              </a:buClr>
              <a:buSzPts val="2600"/>
              <a:buFont typeface="Barlow"/>
              <a:buChar char="■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4266133" indent="-524802" eaLnBrk="1" hangingPunct="1">
              <a:buClr>
                <a:schemeClr val="dk1"/>
              </a:buClr>
              <a:buSzPts val="2600"/>
              <a:buFont typeface="Barlow"/>
              <a:buChar char="●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4875581" indent="-524802" eaLnBrk="1" hangingPunct="1">
              <a:buClr>
                <a:schemeClr val="dk1"/>
              </a:buClr>
              <a:buSzPts val="2600"/>
              <a:buFont typeface="Barlow"/>
              <a:buChar char="○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5485028" indent="-524802" eaLnBrk="1" hangingPunct="1">
              <a:buClr>
                <a:schemeClr val="dk1"/>
              </a:buClr>
              <a:buSzPts val="2600"/>
              <a:buFont typeface="Barlow"/>
              <a:buChar char="■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84646" indent="0">
              <a:buNone/>
            </a:pPr>
            <a:r>
              <a:rPr lang="en-US" b="1" u="sng" dirty="0"/>
              <a:t>Proof of Work</a:t>
            </a:r>
          </a:p>
        </p:txBody>
      </p:sp>
    </p:spTree>
    <p:extLst>
      <p:ext uri="{BB962C8B-B14F-4D97-AF65-F5344CB8AC3E}">
        <p14:creationId xmlns:p14="http://schemas.microsoft.com/office/powerpoint/2010/main" val="3115290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657D06-9E56-8C2F-C47A-E85C6D8ADE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0982" y="1783162"/>
            <a:ext cx="8838803" cy="3918000"/>
          </a:xfrm>
        </p:spPr>
        <p:txBody>
          <a:bodyPr/>
          <a:lstStyle/>
          <a:p>
            <a:pPr marL="84646" indent="0">
              <a:buNone/>
            </a:pPr>
            <a:r>
              <a:rPr lang="en-US" b="1" u="sng" dirty="0"/>
              <a:t>Proof of Stake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F37D10-4C9E-07C8-8E32-AA429668A3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14</a:t>
            </a:fld>
            <a:endParaRPr lang="uk-U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02DCA6-963B-E442-7067-6609BDA6E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Basic Technologies – Consensus Mechanism</a:t>
            </a:r>
            <a:endParaRPr lang="en-US" dirty="0"/>
          </a:p>
        </p:txBody>
      </p:sp>
      <p:pic>
        <p:nvPicPr>
          <p:cNvPr id="1026" name="Picture 2" descr="Peter Yang on Twitter: &quot;6/ What is proof of work and proof of stake? They  are two popular methods used by nodes on the blockchain to reach consensus  to add a block">
            <a:extLst>
              <a:ext uri="{FF2B5EF4-FFF2-40B4-BE49-F238E27FC236}">
                <a16:creationId xmlns:a16="http://schemas.microsoft.com/office/drawing/2014/main" id="{7E9E0CB7-AC20-4017-3DD3-F1023D4DF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745" y="2597285"/>
            <a:ext cx="7731785" cy="404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482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B75A5-72B2-3221-F40D-5FB10A1EC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78D9C-A00F-5D6E-31F1-A74AE71FBC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Blockchain Economics</a:t>
            </a:r>
          </a:p>
        </p:txBody>
      </p:sp>
    </p:spTree>
    <p:extLst>
      <p:ext uri="{BB962C8B-B14F-4D97-AF65-F5344CB8AC3E}">
        <p14:creationId xmlns:p14="http://schemas.microsoft.com/office/powerpoint/2010/main" val="4072275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471C47-27A5-00B0-7C00-FB736B1070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Decentralization</a:t>
            </a:r>
          </a:p>
          <a:p>
            <a:pPr lvl="1"/>
            <a:r>
              <a:rPr lang="en-US" dirty="0"/>
              <a:t>Proof of work or other consensus mechanism</a:t>
            </a:r>
          </a:p>
          <a:p>
            <a:r>
              <a:rPr lang="en-US" dirty="0"/>
              <a:t>Faster Settlement</a:t>
            </a:r>
          </a:p>
          <a:p>
            <a:pPr lvl="1"/>
            <a:r>
              <a:rPr lang="en-US" dirty="0"/>
              <a:t>24/7 without intermediary </a:t>
            </a:r>
          </a:p>
          <a:p>
            <a:r>
              <a:rPr lang="en-US" dirty="0"/>
              <a:t>Trust and Security</a:t>
            </a:r>
          </a:p>
          <a:p>
            <a:pPr lvl="1"/>
            <a:r>
              <a:rPr lang="en-US" dirty="0"/>
              <a:t>Hash Function, Distributed Ledger </a:t>
            </a:r>
          </a:p>
          <a:p>
            <a:r>
              <a:rPr lang="en-US" dirty="0"/>
              <a:t>Tokenization</a:t>
            </a:r>
          </a:p>
          <a:p>
            <a:pPr lvl="1"/>
            <a:r>
              <a:rPr lang="en-US" dirty="0"/>
              <a:t>Enables new assets and economic models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8D9363-297B-3FE8-8C5A-3991CCA1A4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16</a:t>
            </a:fld>
            <a:endParaRPr lang="uk-U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174C050-F3D7-6E05-C93E-3529438C1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Economics of Blockchain</a:t>
            </a:r>
          </a:p>
        </p:txBody>
      </p:sp>
    </p:spTree>
    <p:extLst>
      <p:ext uri="{BB962C8B-B14F-4D97-AF65-F5344CB8AC3E}">
        <p14:creationId xmlns:p14="http://schemas.microsoft.com/office/powerpoint/2010/main" val="965438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EE1D2-DABD-8FFF-25C4-43EC5B76A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20CCF-A5CA-B035-6F90-220FA6719B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Crypto Assets: Bitcoin</a:t>
            </a:r>
          </a:p>
        </p:txBody>
      </p:sp>
    </p:spTree>
    <p:extLst>
      <p:ext uri="{BB962C8B-B14F-4D97-AF65-F5344CB8AC3E}">
        <p14:creationId xmlns:p14="http://schemas.microsoft.com/office/powerpoint/2010/main" val="1258934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E9C33F-CE05-4B82-AE10-DEC354E7F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3646" y="2677020"/>
            <a:ext cx="6716388" cy="279851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A7AC67-A9C0-4D67-98B1-625C4ECA5E4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18</a:t>
            </a:fld>
            <a:endParaRPr lang="uk-U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33D999-3274-4249-B97A-14439A4BC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Tokenomics</a:t>
            </a:r>
            <a:endParaRPr lang="en-US" dirty="0"/>
          </a:p>
        </p:txBody>
      </p:sp>
      <p:pic>
        <p:nvPicPr>
          <p:cNvPr id="1026" name="Picture 2" descr="The 7 Types of Cryptocurrencies You Must Know | by Martin Thoma | Level Up  Coding">
            <a:extLst>
              <a:ext uri="{FF2B5EF4-FFF2-40B4-BE49-F238E27FC236}">
                <a16:creationId xmlns:a16="http://schemas.microsoft.com/office/drawing/2014/main" id="{E88F64A1-579B-476E-A7BC-58538607C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48" y="1890167"/>
            <a:ext cx="9261987" cy="353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B62DFA-D57F-9041-99A8-C859D35F007A}"/>
              </a:ext>
            </a:extLst>
          </p:cNvPr>
          <p:cNvSpPr txBox="1"/>
          <p:nvPr/>
        </p:nvSpPr>
        <p:spPr>
          <a:xfrm>
            <a:off x="1983646" y="5700349"/>
            <a:ext cx="2149603" cy="953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Historical Trend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Current Rank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617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6E8039-9E2D-45E1-AC63-6AC947B2E5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Payment Token</a:t>
            </a:r>
          </a:p>
          <a:p>
            <a:r>
              <a:rPr lang="en-US" dirty="0"/>
              <a:t>Utility Token</a:t>
            </a:r>
          </a:p>
          <a:p>
            <a:r>
              <a:rPr lang="en-US" dirty="0"/>
              <a:t>Security Token</a:t>
            </a:r>
          </a:p>
          <a:p>
            <a:r>
              <a:rPr lang="en-US" sz="2400" dirty="0"/>
              <a:t>Crypto-collectibles (NFT)</a:t>
            </a:r>
          </a:p>
          <a:p>
            <a:r>
              <a:rPr lang="en-US" sz="2400" dirty="0"/>
              <a:t>…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7FB6C6-5F08-40CB-8D62-4021F3B2AE2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19</a:t>
            </a:fld>
            <a:endParaRPr lang="uk-U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1A98522-19E5-445F-A63E-7BB0B9A86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Cryptos</a:t>
            </a:r>
          </a:p>
        </p:txBody>
      </p:sp>
    </p:spTree>
    <p:extLst>
      <p:ext uri="{BB962C8B-B14F-4D97-AF65-F5344CB8AC3E}">
        <p14:creationId xmlns:p14="http://schemas.microsoft.com/office/powerpoint/2010/main" val="47680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The Origin of Blockchain</a:t>
            </a:r>
          </a:p>
        </p:txBody>
      </p:sp>
    </p:spTree>
    <p:extLst>
      <p:ext uri="{BB962C8B-B14F-4D97-AF65-F5344CB8AC3E}">
        <p14:creationId xmlns:p14="http://schemas.microsoft.com/office/powerpoint/2010/main" val="3581514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2EC5F5-57F1-819C-79C5-09A2812434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4646" indent="0">
              <a:buNone/>
            </a:pPr>
            <a:r>
              <a:rPr lang="en-US" b="1" u="sng" dirty="0"/>
              <a:t>Bitcoin</a:t>
            </a:r>
            <a:r>
              <a:rPr lang="en-US" b="1" dirty="0"/>
              <a:t> </a:t>
            </a:r>
          </a:p>
          <a:p>
            <a:r>
              <a:rPr lang="en-US" dirty="0"/>
              <a:t>A cryptocurrency that store the transaction data of bitcoin on the blockchain system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E55820-FE4A-8F8D-72C7-9C0742BE8EF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20</a:t>
            </a:fld>
            <a:endParaRPr lang="uk-U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E4A3D03-283A-EE5A-8091-704E9EE14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Payment Token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4EA84E-D744-0446-6AC8-63015B90E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478" y="3656201"/>
            <a:ext cx="5115639" cy="267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815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906005" y="1910118"/>
            <a:ext cx="8838803" cy="3918000"/>
          </a:xfrm>
        </p:spPr>
        <p:txBody>
          <a:bodyPr>
            <a:normAutofit/>
          </a:bodyPr>
          <a:lstStyle/>
          <a:p>
            <a:pPr marL="84646" indent="0">
              <a:buNone/>
            </a:pPr>
            <a:r>
              <a:rPr lang="en-US" altLang="zh-CN" sz="2200" b="1" u="sng" dirty="0"/>
              <a:t>Bitcoin Transaction</a:t>
            </a:r>
            <a:endParaRPr lang="en-US" sz="2200" b="1" u="sng" dirty="0"/>
          </a:p>
          <a:p>
            <a:pPr>
              <a:buFont typeface="+mj-lt"/>
              <a:buAutoNum type="arabicPeriod"/>
            </a:pPr>
            <a:endParaRPr lang="en-US" sz="2200" dirty="0"/>
          </a:p>
          <a:p>
            <a:pPr>
              <a:buFont typeface="+mj-lt"/>
              <a:buAutoNum type="arabicPeriod"/>
            </a:pPr>
            <a:r>
              <a:rPr lang="en-US" sz="2200" dirty="0"/>
              <a:t>Bob shares his public address with Alice via string or QR-code.</a:t>
            </a:r>
          </a:p>
          <a:p>
            <a:pPr>
              <a:buFont typeface="+mj-lt"/>
              <a:buAutoNum type="arabicPeriod"/>
            </a:pPr>
            <a:r>
              <a:rPr lang="en-US" sz="2200" dirty="0"/>
              <a:t>Alice enters Bob's address, the Bitcoin amount, and signs with her private key.</a:t>
            </a:r>
          </a:p>
          <a:p>
            <a:pPr>
              <a:buFont typeface="+mj-lt"/>
              <a:buAutoNum type="arabicPeriod"/>
            </a:pPr>
            <a:r>
              <a:rPr lang="en-US" sz="2200" dirty="0"/>
              <a:t>Alice broadcasts the transaction to the Bitcoin network—crypto magic!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3F5CEFE-D997-449B-B8ED-78E3F733E1FD}" type="slidenum">
              <a:rPr lang="en-US" smtClean="0"/>
              <a:t>21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Payment Token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444017" y="4504461"/>
            <a:ext cx="6282862" cy="2129990"/>
            <a:chOff x="897775" y="2924148"/>
            <a:chExt cx="6282862" cy="2129990"/>
          </a:xfrm>
        </p:grpSpPr>
        <p:sp>
          <p:nvSpPr>
            <p:cNvPr id="6" name="Rectangle 5"/>
            <p:cNvSpPr/>
            <p:nvPr/>
          </p:nvSpPr>
          <p:spPr>
            <a:xfrm>
              <a:off x="897775" y="3441469"/>
              <a:ext cx="2131175" cy="161266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Alice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5049462" y="3441468"/>
              <a:ext cx="2131175" cy="161266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Bob</a:t>
              </a:r>
            </a:p>
          </p:txBody>
        </p:sp>
        <p:cxnSp>
          <p:nvCxnSpPr>
            <p:cNvPr id="9" name="Straight Arrow Connector 8"/>
            <p:cNvCxnSpPr>
              <a:stCxn id="6" idx="3"/>
              <a:endCxn id="7" idx="1"/>
            </p:cNvCxnSpPr>
            <p:nvPr/>
          </p:nvCxnSpPr>
          <p:spPr>
            <a:xfrm flipV="1">
              <a:off x="3028950" y="4247803"/>
              <a:ext cx="2020512" cy="1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714749" y="3730482"/>
              <a:ext cx="1030514" cy="379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 BTC</a:t>
              </a:r>
            </a:p>
          </p:txBody>
        </p:sp>
        <p:pic>
          <p:nvPicPr>
            <p:cNvPr id="1026" name="Picture 2" descr="Image result for bitcoin log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4749" y="2924148"/>
              <a:ext cx="689504" cy="6918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ctangle 10">
            <a:hlinkClick r:id="rId3"/>
            <a:extLst>
              <a:ext uri="{FF2B5EF4-FFF2-40B4-BE49-F238E27FC236}">
                <a16:creationId xmlns:a16="http://schemas.microsoft.com/office/drawing/2014/main" id="{DD004F9A-D33D-16C4-A89F-57752FDF7221}"/>
              </a:ext>
            </a:extLst>
          </p:cNvPr>
          <p:cNvSpPr/>
          <p:nvPr/>
        </p:nvSpPr>
        <p:spPr>
          <a:xfrm>
            <a:off x="7036474" y="2052533"/>
            <a:ext cx="2031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Demo</a:t>
            </a:r>
            <a:endParaRPr lang="en-U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05439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687B2-0DF4-E522-92A0-87DC45AB7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E4D13E-314F-9DB3-D819-AAB5B1D620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5408" y="2152700"/>
            <a:ext cx="9708203" cy="3918000"/>
          </a:xfrm>
        </p:spPr>
        <p:txBody>
          <a:bodyPr/>
          <a:lstStyle/>
          <a:p>
            <a:r>
              <a:rPr lang="en-US" sz="2800" dirty="0"/>
              <a:t>Self-Fulfillment Incentive</a:t>
            </a:r>
          </a:p>
          <a:p>
            <a:pPr lvl="1"/>
            <a:r>
              <a:rPr lang="en-US" sz="2800" dirty="0"/>
              <a:t>Validation</a:t>
            </a:r>
          </a:p>
          <a:p>
            <a:pPr lvl="1"/>
            <a:r>
              <a:rPr lang="en-US" sz="2800" dirty="0"/>
              <a:t>Development</a:t>
            </a:r>
          </a:p>
          <a:p>
            <a:pPr lvl="1"/>
            <a:r>
              <a:rPr lang="en-US" sz="2800" dirty="0"/>
              <a:t>Marketing</a:t>
            </a:r>
          </a:p>
          <a:p>
            <a:endParaRPr lang="en-US" sz="2800" dirty="0"/>
          </a:p>
          <a:p>
            <a:pPr marL="694093" lvl="1" indent="0">
              <a:buNone/>
            </a:pPr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72E87D-FBF1-71C6-6DC0-50D2FAB3614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22</a:t>
            </a:fld>
            <a:endParaRPr lang="uk-U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BC7EA0-AA16-E084-E0C0-105AD69F2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Value of Bitcoin</a:t>
            </a:r>
          </a:p>
        </p:txBody>
      </p:sp>
    </p:spTree>
    <p:extLst>
      <p:ext uri="{BB962C8B-B14F-4D97-AF65-F5344CB8AC3E}">
        <p14:creationId xmlns:p14="http://schemas.microsoft.com/office/powerpoint/2010/main" val="260805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4888A-20B2-09A7-32A2-B4C5ACF72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13588C-113A-3D69-2E36-10D32D76649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23</a:t>
            </a:fld>
            <a:endParaRPr lang="uk-U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9451758-A2E4-E099-58B9-C2EBAAA6E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Value of Bitcoin</a:t>
            </a:r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DA241B22-F3F0-7818-B514-453F6B727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656" y="1880692"/>
            <a:ext cx="8469829" cy="433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802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0B68F-54AD-8C75-6167-0FE43696A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72243F-C774-DFA3-AB05-5263365A78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24</a:t>
            </a:fld>
            <a:endParaRPr lang="uk-U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ED88BCC-6EA3-FC97-760C-3ECC0883B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Value of Bitcoin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9C6F96-9A20-44D8-0856-7BA2625F0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351" y="1897002"/>
            <a:ext cx="8045092" cy="455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241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E1D98-8778-2442-E3A3-4C0ED1742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E311BC-40CD-6333-413D-5C0046B5F3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Currency</a:t>
            </a:r>
          </a:p>
          <a:p>
            <a:endParaRPr lang="en-US" dirty="0"/>
          </a:p>
          <a:p>
            <a:pPr marL="694093" lvl="1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219863-22CA-4677-F578-EC89C72AE6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25</a:t>
            </a:fld>
            <a:endParaRPr lang="uk-U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9A6D4E7-1243-DE82-553E-9C8AE1C50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Value of Bitcoin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EFE697-457A-5A73-DC1E-1D63933C0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453" y="2526448"/>
            <a:ext cx="6435917" cy="40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8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3919D-363E-1FD5-A9A7-B4B74B3E9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988E8A-8C4D-F81C-872D-E1DE25468A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Safe-Haven Asset like gold</a:t>
            </a:r>
            <a:endParaRPr lang="en-US" dirty="0"/>
          </a:p>
          <a:p>
            <a:endParaRPr lang="en-US" dirty="0"/>
          </a:p>
          <a:p>
            <a:pPr marL="694093" lvl="1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70855F-BF78-5B99-AE01-149760F538F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26</a:t>
            </a:fld>
            <a:endParaRPr lang="uk-U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E15FFE-ED91-C708-1502-86703D946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Value of Bitcoin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48D7B5-4679-2C18-9AC7-928FC256D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21002"/>
            <a:ext cx="12188825" cy="284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0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49709C-595E-6D08-E0DB-9232E02A0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226D90-B173-89D7-4AA0-8541BCA029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Trust of Blockchain Potential (e.g., Bitcoin) – Industry Investment</a:t>
            </a:r>
          </a:p>
          <a:p>
            <a:endParaRPr lang="en-US" dirty="0"/>
          </a:p>
          <a:p>
            <a:pPr marL="694093" lvl="1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206C9F-9C10-7EF0-C2AB-700286EDB37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27</a:t>
            </a:fld>
            <a:endParaRPr lang="uk-U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9FC255-C3B2-AB41-C7A2-758D67A04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Value of Bitcoin</a:t>
            </a:r>
          </a:p>
        </p:txBody>
      </p:sp>
      <p:pic>
        <p:nvPicPr>
          <p:cNvPr id="2050" name="Picture 2" descr="The trust machine">
            <a:extLst>
              <a:ext uri="{FF2B5EF4-FFF2-40B4-BE49-F238E27FC236}">
                <a16:creationId xmlns:a16="http://schemas.microsoft.com/office/drawing/2014/main" id="{DECEB7E4-1EEF-81AE-B46D-B44A3F06D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372" y="3059249"/>
            <a:ext cx="5667375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29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34AC4-113B-C189-31D7-A4EA62CBA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46892-C012-A45A-C75E-59D80B249D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Crypto Assets: Platform Currency</a:t>
            </a:r>
          </a:p>
        </p:txBody>
      </p:sp>
    </p:spTree>
    <p:extLst>
      <p:ext uri="{BB962C8B-B14F-4D97-AF65-F5344CB8AC3E}">
        <p14:creationId xmlns:p14="http://schemas.microsoft.com/office/powerpoint/2010/main" val="6753311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84646" indent="0">
              <a:buNone/>
            </a:pPr>
            <a:r>
              <a:rPr lang="en-US" b="1" u="sng" dirty="0"/>
              <a:t>Ethereum</a:t>
            </a:r>
            <a:endParaRPr lang="en-US" b="1" u="sng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Founded by </a:t>
            </a:r>
            <a:r>
              <a:rPr lang="en-US" dirty="0" err="1">
                <a:sym typeface="Wingdings" panose="05000000000000000000" pitchFamily="2" charset="2"/>
              </a:rPr>
              <a:t>Vitalik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Buterin</a:t>
            </a:r>
            <a:r>
              <a:rPr lang="en-US" dirty="0">
                <a:sym typeface="Wingdings" panose="05000000000000000000" pitchFamily="2" charset="2"/>
              </a:rPr>
              <a:t> in 2014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The most popular smart contract platform</a:t>
            </a:r>
          </a:p>
          <a:p>
            <a:r>
              <a:rPr lang="en-US" dirty="0">
                <a:sym typeface="Wingdings" panose="05000000000000000000" pitchFamily="2" charset="2"/>
              </a:rPr>
              <a:t>Home base for countless ICOs and decentralized applications (</a:t>
            </a:r>
            <a:r>
              <a:rPr lang="en-US" dirty="0" err="1">
                <a:sym typeface="Wingdings" panose="05000000000000000000" pitchFamily="2" charset="2"/>
              </a:rPr>
              <a:t>dApps</a:t>
            </a:r>
            <a:r>
              <a:rPr lang="en-US" dirty="0">
                <a:sym typeface="Wingdings" panose="05000000000000000000" pitchFamily="2" charset="2"/>
              </a:rPr>
              <a:t>) that cover finance, gaming, art, and more!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3F5CEFE-D997-449B-B8ED-78E3F733E1FD}" type="slidenum">
              <a:rPr lang="en-US" smtClean="0"/>
              <a:t>29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Utility Token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2" name="Picture 4" descr="Ethereum logo 2014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632" y="595103"/>
            <a:ext cx="943743" cy="154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712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7A276-74CE-06E3-4EA6-1F22A8B2B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of Information (Web 1.0)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E9A0BD-32E8-1E0F-8F6C-9539D12C36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3</a:t>
            </a:fld>
            <a:endParaRPr lang="uk-UA" dirty="0"/>
          </a:p>
        </p:txBody>
      </p:sp>
      <p:pic>
        <p:nvPicPr>
          <p:cNvPr id="1026" name="Picture 2" descr="Yahoo - Here's what your favorite websites looked like 20 years ago -  CNNMoney">
            <a:extLst>
              <a:ext uri="{FF2B5EF4-FFF2-40B4-BE49-F238E27FC236}">
                <a16:creationId xmlns:a16="http://schemas.microsoft.com/office/drawing/2014/main" id="{61A726A8-74CD-D21E-FB70-58AA4C6DA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799" y="1958490"/>
            <a:ext cx="6728523" cy="420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9712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81FE0-BDAF-9604-F78B-267793B1E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B161DC-93C2-512E-7EFD-37EE402D1D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30</a:t>
            </a:fld>
            <a:endParaRPr lang="uk-U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2583F0-221A-F3A4-8454-288CE4A92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Basic Technologies – Smart Contract</a:t>
            </a:r>
            <a:endParaRPr lang="en-US" dirty="0"/>
          </a:p>
        </p:txBody>
      </p:sp>
      <p:pic>
        <p:nvPicPr>
          <p:cNvPr id="1026" name="Picture 2" descr="Smart Contract Illustration">
            <a:extLst>
              <a:ext uri="{FF2B5EF4-FFF2-40B4-BE49-F238E27FC236}">
                <a16:creationId xmlns:a16="http://schemas.microsoft.com/office/drawing/2014/main" id="{DD8686A5-48A6-97ED-9937-B69137D89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640" y="2168997"/>
            <a:ext cx="6261577" cy="416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3019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137C2-490C-67A8-110C-5A2C34BEE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690C80-7ED7-23DB-3A5C-244BDE4137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31</a:t>
            </a:fld>
            <a:endParaRPr lang="uk-U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DC88122-4419-3C3E-C4B5-5A92F7BF2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Basic Technologies – Smart Contract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2C76DEC-6EA1-1D67-F493-190C291D7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345" y="2511260"/>
            <a:ext cx="6190556" cy="411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0A775DFB-D44F-96BA-F7C8-A1114DAAD609}"/>
              </a:ext>
            </a:extLst>
          </p:cNvPr>
          <p:cNvSpPr txBox="1">
            <a:spLocks/>
          </p:cNvSpPr>
          <p:nvPr/>
        </p:nvSpPr>
        <p:spPr>
          <a:xfrm>
            <a:off x="921593" y="1750622"/>
            <a:ext cx="8985887" cy="2016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448" marR="0" lvl="0" indent="-524802" algn="l" rtl="0" eaLnBrk="1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Barlow"/>
              <a:buChar char="▪"/>
              <a:defRPr sz="2600" b="0" i="0" u="none" strike="noStrike" cap="none">
                <a:solidFill>
                  <a:schemeClr val="dk1"/>
                </a:solidFill>
                <a:latin typeface="+mn-lt"/>
                <a:ea typeface="Barlow"/>
                <a:cs typeface="Barlow"/>
                <a:sym typeface="Barlow"/>
              </a:defRPr>
            </a:lvl1pPr>
            <a:lvl2pPr marL="1218895" marR="0" lvl="1" indent="-52480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Barlow"/>
              <a:buChar char="▫"/>
              <a:defRPr sz="2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828343" marR="0" lvl="2" indent="-52480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Barlow"/>
              <a:buChar char="▫"/>
              <a:defRPr sz="2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2437790" marR="0" lvl="3" indent="-52480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▫"/>
              <a:defRPr sz="2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3047238" marR="0" lvl="4" indent="-52480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○"/>
              <a:defRPr sz="2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3656686" marR="0" lvl="5" indent="-52480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■"/>
              <a:defRPr sz="2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4266133" marR="0" lvl="6" indent="-52480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●"/>
              <a:defRPr sz="2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4875581" marR="0" lvl="7" indent="-52480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○"/>
              <a:defRPr sz="2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5485028" marR="0" lvl="8" indent="-52480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■"/>
              <a:defRPr sz="2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US" dirty="0">
                <a:solidFill>
                  <a:srgbClr val="2B2B2B"/>
                </a:solidFill>
                <a:latin typeface="Acumin Pro"/>
              </a:rPr>
              <a:t>Self-executing computer program that runs on a blockchain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2618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D1B777-AC97-4F32-88B7-02053D13CE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4646" indent="0">
              <a:buNone/>
            </a:pPr>
            <a:r>
              <a:rPr lang="en-US" b="1" u="sng" dirty="0"/>
              <a:t>Ethereum</a:t>
            </a:r>
            <a:endParaRPr lang="en-US" b="1" u="sng" dirty="0">
              <a:sym typeface="Wingdings" panose="05000000000000000000" pitchFamily="2" charset="2"/>
            </a:endParaRPr>
          </a:p>
          <a:p>
            <a:pPr marL="84646" indent="0">
              <a:buNone/>
            </a:pPr>
            <a:endParaRPr lang="en-US" dirty="0"/>
          </a:p>
          <a:p>
            <a:pPr marL="84646" indent="0">
              <a:buNone/>
            </a:pPr>
            <a:r>
              <a:rPr lang="en-US" dirty="0"/>
              <a:t>Tokens with specific powers inside a blockchain platform:</a:t>
            </a:r>
          </a:p>
          <a:p>
            <a:pPr lvl="1"/>
            <a:r>
              <a:rPr lang="en-US" dirty="0"/>
              <a:t>Unlock special features or services</a:t>
            </a:r>
          </a:p>
          <a:p>
            <a:pPr lvl="1"/>
            <a:r>
              <a:rPr lang="en-US" dirty="0"/>
              <a:t>Incentivize user contributions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103D1E-57B2-4D0E-95A2-FF43C1A05E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32</a:t>
            </a:fld>
            <a:endParaRPr lang="uk-U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3CCB20B-2167-4920-B380-26E5E8DA4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Utility Token</a:t>
            </a:r>
          </a:p>
        </p:txBody>
      </p:sp>
    </p:spTree>
    <p:extLst>
      <p:ext uri="{BB962C8B-B14F-4D97-AF65-F5344CB8AC3E}">
        <p14:creationId xmlns:p14="http://schemas.microsoft.com/office/powerpoint/2010/main" val="17731797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84646" indent="0" algn="just">
              <a:buNone/>
            </a:pPr>
            <a:r>
              <a:rPr lang="en-US" b="1" u="sng" dirty="0"/>
              <a:t>BAT: The fastest ICO on Ethereum</a:t>
            </a:r>
          </a:p>
          <a:p>
            <a:pPr marL="84646" indent="0" algn="just">
              <a:buNone/>
            </a:pPr>
            <a:endParaRPr lang="en-US" b="1" u="sng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just"/>
            <a:r>
              <a:rPr lang="en-US" dirty="0">
                <a:solidFill>
                  <a:srgbClr val="96979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Brave Browser </a:t>
            </a:r>
            <a:r>
              <a:rPr lang="en-US" dirty="0"/>
              <a:t>– Basic Attention Token (BAT): </a:t>
            </a:r>
          </a:p>
          <a:p>
            <a:pPr algn="just"/>
            <a:endParaRPr lang="en-US" dirty="0"/>
          </a:p>
          <a:p>
            <a:pPr lvl="1" algn="just"/>
            <a:r>
              <a:rPr lang="en-US" dirty="0"/>
              <a:t>The ICO raised $36m via a token offering on the Ethereum Network. The offering raised 156,250 Ether in a mere 24 seconds!</a:t>
            </a:r>
          </a:p>
          <a:p>
            <a:pPr lvl="1" algn="just"/>
            <a:endParaRPr lang="en-US" dirty="0"/>
          </a:p>
          <a:p>
            <a:pPr lvl="1" algn="just"/>
            <a:r>
              <a:rPr lang="en-US" dirty="0"/>
              <a:t>The token can be used to obtain a variety of advertising and attention-based services on the Brave platform.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3F5CEFE-D997-449B-B8ED-78E3F733E1FD}" type="slidenum">
              <a:rPr lang="en-US" smtClean="0"/>
              <a:t>33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Utility Token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6213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5A209-7181-B713-CC23-6B159D486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5C749A-3490-A6B7-4052-2D1940272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959" y="4189496"/>
            <a:ext cx="4641049" cy="150992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57CC67-5E24-B382-976F-9643149FE01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34</a:t>
            </a:fld>
            <a:endParaRPr lang="uk-U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C167AC-2BF9-C327-60AA-586409D89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Decentralized Finance vs. Traditional Finance</a:t>
            </a:r>
          </a:p>
        </p:txBody>
      </p:sp>
      <p:pic>
        <p:nvPicPr>
          <p:cNvPr id="3074" name="Picture 2" descr="Decentralized Finance vs. Traditional Finance: What You Need To Know | by  Stably | Stably | Medium">
            <a:extLst>
              <a:ext uri="{FF2B5EF4-FFF2-40B4-BE49-F238E27FC236}">
                <a16:creationId xmlns:a16="http://schemas.microsoft.com/office/drawing/2014/main" id="{5FF2AF70-B268-D065-5379-1F988B256F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7"/>
          <a:stretch/>
        </p:blipFill>
        <p:spPr bwMode="auto">
          <a:xfrm>
            <a:off x="402263" y="1743876"/>
            <a:ext cx="5980418" cy="305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18E0D6A-F36E-617C-6D70-D66E763AD0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3" t="21215" r="8866" b="15840"/>
          <a:stretch/>
        </p:blipFill>
        <p:spPr bwMode="auto">
          <a:xfrm>
            <a:off x="5154768" y="4333139"/>
            <a:ext cx="4747098" cy="207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27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en-US" dirty="0"/>
              <a:t>A financial system built on blockchain technology.</a:t>
            </a:r>
          </a:p>
          <a:p>
            <a:pPr algn="just"/>
            <a:r>
              <a:rPr lang="en-US" dirty="0"/>
              <a:t>Bypasses traditional intermediaries (like banks).</a:t>
            </a:r>
          </a:p>
          <a:p>
            <a:pPr algn="just"/>
            <a:r>
              <a:rPr lang="en-US" dirty="0"/>
              <a:t>Enables seamless, transparent, and secure financial services.</a:t>
            </a:r>
          </a:p>
          <a:p>
            <a:pPr algn="just"/>
            <a:endParaRPr lang="en-US" dirty="0"/>
          </a:p>
          <a:p>
            <a:pPr marL="84646" indent="0" algn="l">
              <a:buNone/>
            </a:pPr>
            <a:r>
              <a:rPr lang="en-US" b="1" i="0" dirty="0">
                <a:solidFill>
                  <a:srgbClr val="374151"/>
                </a:solidFill>
                <a:effectLst/>
                <a:latin typeface="Söhne"/>
              </a:rPr>
              <a:t>Example: </a:t>
            </a:r>
            <a:r>
              <a:rPr lang="en-US" b="1" i="0" dirty="0">
                <a:solidFill>
                  <a:srgbClr val="374151"/>
                </a:solidFill>
                <a:effectLst/>
                <a:latin typeface="Söhne"/>
                <a:hlinkClick r:id="rId3"/>
              </a:rPr>
              <a:t>Aave</a:t>
            </a:r>
            <a:endParaRPr lang="en-US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A decentralized lending and borrowing platform.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Users can earn interest or borrow assets without banks.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Fully transparent and open-source.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3F5CEFE-D997-449B-B8ED-78E3F733E1FD}" type="slidenum">
              <a:rPr lang="en-US" smtClean="0"/>
              <a:t>35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 (Decentralized Finance)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C7A2034-D8E5-9E6D-C23F-CADDCFF4A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594" y="3815855"/>
            <a:ext cx="1992312" cy="199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0678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D1B777-AC97-4F32-88B7-02053D13CE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4646" indent="0">
              <a:buNone/>
            </a:pPr>
            <a:r>
              <a:rPr lang="en-US" dirty="0"/>
              <a:t>Unique digital assets for digital or physical items:</a:t>
            </a:r>
          </a:p>
          <a:p>
            <a:pPr lvl="1"/>
            <a:r>
              <a:rPr lang="en-US" dirty="0"/>
              <a:t>Artwork, collectibles, or real estate</a:t>
            </a:r>
          </a:p>
          <a:p>
            <a:pPr lvl="1"/>
            <a:r>
              <a:rPr lang="en-US" dirty="0"/>
              <a:t>Built on platforms like Ethereum</a:t>
            </a:r>
          </a:p>
          <a:p>
            <a:pPr marL="84646" indent="0">
              <a:buNone/>
            </a:pPr>
            <a:endParaRPr lang="en-US" dirty="0"/>
          </a:p>
          <a:p>
            <a:pPr marL="84646" indent="0">
              <a:buNone/>
            </a:pPr>
            <a:r>
              <a:rPr lang="en-US" dirty="0"/>
              <a:t>Example:</a:t>
            </a:r>
          </a:p>
          <a:p>
            <a:pPr lvl="1"/>
            <a:r>
              <a:rPr lang="en-US" dirty="0" err="1">
                <a:hlinkClick r:id="rId2"/>
              </a:rPr>
              <a:t>CryptoKitties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Sandbox</a:t>
            </a:r>
            <a:endParaRPr lang="en-US" dirty="0"/>
          </a:p>
          <a:p>
            <a:pPr lvl="1"/>
            <a:r>
              <a:rPr lang="en-US" b="1" i="0" dirty="0">
                <a:solidFill>
                  <a:srgbClr val="121212"/>
                </a:solidFill>
                <a:effectLst/>
                <a:latin typeface="__Poppins_98ef6d"/>
                <a:hlinkClick r:id="rId4"/>
              </a:rPr>
              <a:t>CryptoPunk</a:t>
            </a:r>
            <a:endParaRPr lang="en-US" b="1" i="0" dirty="0">
              <a:solidFill>
                <a:srgbClr val="121212"/>
              </a:solidFill>
              <a:effectLst/>
              <a:latin typeface="__Poppins_98ef6d"/>
            </a:endParaRPr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103D1E-57B2-4D0E-95A2-FF43C1A05E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36</a:t>
            </a:fld>
            <a:endParaRPr lang="uk-U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3CCB20B-2167-4920-B380-26E5E8DA4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Crypto-collectibles (NFT)</a:t>
            </a:r>
          </a:p>
        </p:txBody>
      </p:sp>
      <p:pic>
        <p:nvPicPr>
          <p:cNvPr id="4098" name="Picture 2">
            <a:hlinkClick r:id="rId5"/>
            <a:extLst>
              <a:ext uri="{FF2B5EF4-FFF2-40B4-BE49-F238E27FC236}">
                <a16:creationId xmlns:a16="http://schemas.microsoft.com/office/drawing/2014/main" id="{F2EFFC72-067F-A562-0860-A14E57E5ED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2" t="15661" r="12901" b="16386"/>
          <a:stretch/>
        </p:blipFill>
        <p:spPr bwMode="auto">
          <a:xfrm>
            <a:off x="5626298" y="3647873"/>
            <a:ext cx="2373549" cy="226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5427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50830-455F-7684-9711-071400F7E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63F19A-7364-2072-72E9-FCB192FA04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6897" y="1724796"/>
            <a:ext cx="8838803" cy="3918000"/>
          </a:xfrm>
        </p:spPr>
        <p:txBody>
          <a:bodyPr/>
          <a:lstStyle/>
          <a:p>
            <a:pPr lvl="1"/>
            <a:r>
              <a:rPr lang="en-US" dirty="0"/>
              <a:t>Utilization of token</a:t>
            </a:r>
          </a:p>
          <a:p>
            <a:pPr lvl="2"/>
            <a:r>
              <a:rPr lang="en-US" dirty="0">
                <a:hlinkClick r:id="rId2"/>
              </a:rPr>
              <a:t>Active Developers</a:t>
            </a:r>
            <a:endParaRPr lang="en-US" dirty="0"/>
          </a:p>
          <a:p>
            <a:pPr lvl="2"/>
            <a:r>
              <a:rPr lang="en-US" dirty="0"/>
              <a:t>Total Value Locked (TVL)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7906EA-0FCF-8CAE-8C3C-FD14A0E897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37</a:t>
            </a:fld>
            <a:endParaRPr lang="uk-U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3F3E32-6255-5394-DC8C-7DA9FA57E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Value of Platform Currency</a:t>
            </a:r>
          </a:p>
        </p:txBody>
      </p:sp>
      <p:pic>
        <p:nvPicPr>
          <p:cNvPr id="8" name="Picture 7" descr="A graph of a graph&#10;&#10;Description automatically generated">
            <a:extLst>
              <a:ext uri="{FF2B5EF4-FFF2-40B4-BE49-F238E27FC236}">
                <a16:creationId xmlns:a16="http://schemas.microsoft.com/office/drawing/2014/main" id="{47B6BA18-73B3-39CC-7558-36AF37918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166" y="3102873"/>
            <a:ext cx="6440042" cy="375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96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628FB-3831-EB8B-2174-12D9E6E95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E7FB96-6B77-6E95-19BD-CF12046A49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Trust of Project Potential (e.g., Solana) – Stock Investment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2D3B11-A137-96C7-D6DD-1FA72D6719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38</a:t>
            </a:fld>
            <a:endParaRPr lang="uk-U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FA7AF36-0EBD-9960-0D62-17104489D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Value of Platform Currency</a:t>
            </a:r>
          </a:p>
        </p:txBody>
      </p:sp>
      <p:pic>
        <p:nvPicPr>
          <p:cNvPr id="6" name="Picture 5" descr="A graph showing a line graph&#10;&#10;Description automatically generated with medium confidence">
            <a:extLst>
              <a:ext uri="{FF2B5EF4-FFF2-40B4-BE49-F238E27FC236}">
                <a16:creationId xmlns:a16="http://schemas.microsoft.com/office/drawing/2014/main" id="{00AB07A2-D66F-D499-6E10-285C9215A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055" y="2840963"/>
            <a:ext cx="6138485" cy="357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2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0E3EE-0653-9E39-4318-0077A24D1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0DCD5F-72C8-6C64-D15D-180CB4E5EB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Backing Collateral (NFTs)</a:t>
            </a:r>
          </a:p>
          <a:p>
            <a:pPr lvl="1"/>
            <a:r>
              <a:rPr lang="en-US" dirty="0"/>
              <a:t>Metaverse, AI, and Blockchain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CFA458-AEA6-3716-903B-476042353DA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39</a:t>
            </a:fld>
            <a:endParaRPr lang="uk-U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3446BD-659E-64C2-735C-11D3F605C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Value of Platform Currency</a:t>
            </a:r>
          </a:p>
        </p:txBody>
      </p:sp>
      <p:pic>
        <p:nvPicPr>
          <p:cNvPr id="1026" name="Picture 2" descr="Contemplating Intellectual Property Rights in the Metaverse: Statutory  Change is Inevitable for AI Creations">
            <a:extLst>
              <a:ext uri="{FF2B5EF4-FFF2-40B4-BE49-F238E27FC236}">
                <a16:creationId xmlns:a16="http://schemas.microsoft.com/office/drawing/2014/main" id="{4CCBA917-6A14-8D5A-0573-89CBD6F44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046" y="3242539"/>
            <a:ext cx="4987754" cy="332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78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9B3E9-DD26-4D63-8260-A787D889C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of Information (Web 2.0)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12D0DE-D79D-4A48-8418-4727C044E3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4</a:t>
            </a:fld>
            <a:endParaRPr lang="uk-UA" dirty="0"/>
          </a:p>
        </p:txBody>
      </p:sp>
      <p:pic>
        <p:nvPicPr>
          <p:cNvPr id="1026" name="Picture 2" descr="What is Google?">
            <a:extLst>
              <a:ext uri="{FF2B5EF4-FFF2-40B4-BE49-F238E27FC236}">
                <a16:creationId xmlns:a16="http://schemas.microsoft.com/office/drawing/2014/main" id="{09AED974-BF1E-489C-A9AC-42ED3F0DD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382" y="2454972"/>
            <a:ext cx="3439456" cy="326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acebook's 11th Year: Every Profile Page Update in the Last Decade | Time">
            <a:extLst>
              <a:ext uri="{FF2B5EF4-FFF2-40B4-BE49-F238E27FC236}">
                <a16:creationId xmlns:a16="http://schemas.microsoft.com/office/drawing/2014/main" id="{43EC1592-C2B4-4561-AA0B-03716ABDC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965" y="1795830"/>
            <a:ext cx="4388128" cy="453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6057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C0E529-EA70-7D5D-47DA-DADFA55F05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Internet of Things (IoT): Robot to Robot conversation through smart contract</a:t>
            </a:r>
          </a:p>
          <a:p>
            <a:endParaRPr lang="en-US" dirty="0"/>
          </a:p>
          <a:p>
            <a:r>
              <a:rPr lang="en-US" dirty="0"/>
              <a:t>Digital Assets Marketplace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6FD944-D3A0-6A7F-D8CE-695BB666BE3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40</a:t>
            </a:fld>
            <a:endParaRPr lang="uk-U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C789F09-A276-9BB9-12B9-4FB546187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of Blockchain</a:t>
            </a:r>
          </a:p>
        </p:txBody>
      </p:sp>
    </p:spTree>
    <p:extLst>
      <p:ext uri="{BB962C8B-B14F-4D97-AF65-F5344CB8AC3E}">
        <p14:creationId xmlns:p14="http://schemas.microsoft.com/office/powerpoint/2010/main" val="14477551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E1576-ADE2-A9EE-CD64-0D247FEC2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14DA9-3F52-A1AD-F6AA-5325F31E39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Blockchain </a:t>
            </a:r>
            <a:r>
              <a:rPr lang="en-US" altLang="zh-CN" sz="4800" dirty="0"/>
              <a:t>Challenge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678308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38EA47-F1E0-4173-A523-3EC20E5081D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42</a:t>
            </a:fld>
            <a:endParaRPr lang="uk-U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9DD5A7-907B-493A-A4BD-F23AD8674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1: Government Regulation</a:t>
            </a:r>
          </a:p>
        </p:txBody>
      </p:sp>
      <p:pic>
        <p:nvPicPr>
          <p:cNvPr id="11268" name="Picture 4" descr="JPMorgan Unveils First US Bank-Backed Digital Token, JPM Coin">
            <a:extLst>
              <a:ext uri="{FF2B5EF4-FFF2-40B4-BE49-F238E27FC236}">
                <a16:creationId xmlns:a16="http://schemas.microsoft.com/office/drawing/2014/main" id="{74C64C17-38C8-49E9-86E3-137F6FEB4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948" y="1839335"/>
            <a:ext cx="6726852" cy="491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2207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Still needs “killer” applications that are impactful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Bitcoin and Ethereum are the most successful ones and both face scalability issues</a:t>
            </a:r>
          </a:p>
          <a:p>
            <a:pPr lvl="1"/>
            <a:r>
              <a:rPr lang="en-US" dirty="0"/>
              <a:t>Applications in business are still mostly on test stages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2 : Not at the prime time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E43567-67BA-457E-9303-923EE08CB63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algn="ctr" defTabSz="457200">
              <a:buClrTx/>
              <a:defRPr/>
            </a:pPr>
            <a:endParaRPr lang="en-US" sz="1200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3898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E1576-ADE2-A9EE-CD64-0D247FEC2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14DA9-3F52-A1AD-F6AA-5325F31E39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Blockchain in Business</a:t>
            </a:r>
          </a:p>
        </p:txBody>
      </p:sp>
    </p:spTree>
    <p:extLst>
      <p:ext uri="{BB962C8B-B14F-4D97-AF65-F5344CB8AC3E}">
        <p14:creationId xmlns:p14="http://schemas.microsoft.com/office/powerpoint/2010/main" val="38060461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10B8F5-2BAC-5B6F-992F-1216E43C0D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45</a:t>
            </a:fld>
            <a:endParaRPr lang="uk-U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F3D0B6-C09C-4AA3-EC2A-DAD255C75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Traditional Supply Chains</a:t>
            </a:r>
          </a:p>
        </p:txBody>
      </p:sp>
      <p:pic>
        <p:nvPicPr>
          <p:cNvPr id="12290" name="Picture 2" descr="Blockchain challenges">
            <a:extLst>
              <a:ext uri="{FF2B5EF4-FFF2-40B4-BE49-F238E27FC236}">
                <a16:creationId xmlns:a16="http://schemas.microsoft.com/office/drawing/2014/main" id="{E2A4327A-DA83-7B29-2AB6-D64F4F396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1802607"/>
            <a:ext cx="9477253" cy="32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3696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6330C5-5241-5932-EFEF-51074A00514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46</a:t>
            </a:fld>
            <a:endParaRPr lang="uk-U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31DB5D-7847-00DC-A2A1-7CA6B2C81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Supply Chains with Blockchain</a:t>
            </a:r>
          </a:p>
        </p:txBody>
      </p:sp>
      <p:pic>
        <p:nvPicPr>
          <p:cNvPr id="14338" name="Picture 2" descr="Blockchain benefits">
            <a:extLst>
              <a:ext uri="{FF2B5EF4-FFF2-40B4-BE49-F238E27FC236}">
                <a16:creationId xmlns:a16="http://schemas.microsoft.com/office/drawing/2014/main" id="{A53AB4D5-A7D9-2C0C-CD73-237390F80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1781175"/>
            <a:ext cx="9726612" cy="346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9299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C1C705-7AAF-AA4D-EF4C-939B46682D0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47</a:t>
            </a:fld>
            <a:endParaRPr lang="uk-U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B8E16B-4D02-95D1-45EB-DE8D0467B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in Supply Chain</a:t>
            </a:r>
          </a:p>
        </p:txBody>
      </p:sp>
      <p:pic>
        <p:nvPicPr>
          <p:cNvPr id="11266" name="Picture 2" descr="TradeLens Blockchain1c">
            <a:extLst>
              <a:ext uri="{FF2B5EF4-FFF2-40B4-BE49-F238E27FC236}">
                <a16:creationId xmlns:a16="http://schemas.microsoft.com/office/drawing/2014/main" id="{EBE00B88-7D39-EAD7-8D00-D0DD1D3C4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975" y="2012033"/>
            <a:ext cx="5330825" cy="443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7714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B8F461-7C0C-875C-AAA2-716C1B4D18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6897" y="2156917"/>
            <a:ext cx="8838803" cy="3918000"/>
          </a:xfrm>
        </p:spPr>
        <p:txBody>
          <a:bodyPr/>
          <a:lstStyle/>
          <a:p>
            <a:r>
              <a:rPr lang="en-US" dirty="0"/>
              <a:t>Food and Agriculture</a:t>
            </a:r>
          </a:p>
          <a:p>
            <a:pPr lvl="1"/>
            <a:r>
              <a:rPr lang="en-US" sz="2400" dirty="0"/>
              <a:t>Food Safety</a:t>
            </a:r>
          </a:p>
          <a:p>
            <a:pPr lvl="2"/>
            <a:r>
              <a:rPr lang="en-US" sz="2400" dirty="0"/>
              <a:t>Access of the entire food product life cycle</a:t>
            </a:r>
          </a:p>
          <a:p>
            <a:pPr lvl="2"/>
            <a:r>
              <a:rPr lang="en-US" sz="2400" dirty="0"/>
              <a:t>Identify the source of contamination</a:t>
            </a:r>
          </a:p>
          <a:p>
            <a:pPr lvl="2"/>
            <a:endParaRPr lang="en-US" sz="2400" dirty="0"/>
          </a:p>
          <a:p>
            <a:pPr lvl="1"/>
            <a:r>
              <a:rPr lang="en-US" sz="2400" dirty="0"/>
              <a:t>Empower Customers and Sustainable Small Farmers</a:t>
            </a:r>
          </a:p>
          <a:p>
            <a:pPr lvl="2"/>
            <a:r>
              <a:rPr lang="en-US" sz="2400" dirty="0"/>
              <a:t>Allow small farmers to track their produce </a:t>
            </a:r>
          </a:p>
          <a:p>
            <a:pPr lvl="2"/>
            <a:r>
              <a:rPr lang="en-US" sz="2400" dirty="0"/>
              <a:t>Automation quicken the payment process</a:t>
            </a:r>
          </a:p>
          <a:p>
            <a:pPr lvl="2"/>
            <a:r>
              <a:rPr lang="en-US" sz="2400" dirty="0"/>
              <a:t>Connect customers directly with the source of food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C1C705-7AAF-AA4D-EF4C-939B46682D0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48</a:t>
            </a:fld>
            <a:endParaRPr lang="uk-U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B8E16B-4D02-95D1-45EB-DE8D0467B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Industry Use Cases</a:t>
            </a:r>
          </a:p>
        </p:txBody>
      </p:sp>
      <p:pic>
        <p:nvPicPr>
          <p:cNvPr id="15362" name="Picture 2" descr="Page-Illo_Blockchain_Agriculture">
            <a:extLst>
              <a:ext uri="{FF2B5EF4-FFF2-40B4-BE49-F238E27FC236}">
                <a16:creationId xmlns:a16="http://schemas.microsoft.com/office/drawing/2014/main" id="{C9494FFE-AFA2-4AC6-0036-742D307D8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1714533"/>
            <a:ext cx="26289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5172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72E670-3E11-72E9-1B4F-80944F4F7C5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49</a:t>
            </a:fld>
            <a:endParaRPr lang="uk-U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6652AE6-F3B1-8CD8-584D-1D13C6E6A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Industry Use Cases</a:t>
            </a:r>
          </a:p>
        </p:txBody>
      </p:sp>
      <p:pic>
        <p:nvPicPr>
          <p:cNvPr id="10244" name="Picture 4" descr="Chart">
            <a:extLst>
              <a:ext uri="{FF2B5EF4-FFF2-40B4-BE49-F238E27FC236}">
                <a16:creationId xmlns:a16="http://schemas.microsoft.com/office/drawing/2014/main" id="{372AA1E7-3DB1-2F61-3E28-4838A000F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4" y="1676432"/>
            <a:ext cx="5108575" cy="510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442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922BED-7945-A614-E2BF-B71DC5885D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Limitation: Companies (banks or large tech companies) maintain its infrastructure and they extract a massive amount of data from us users</a:t>
            </a:r>
          </a:p>
          <a:p>
            <a:pPr marL="694093" lvl="1" indent="0">
              <a:buNone/>
            </a:pPr>
            <a:endParaRPr lang="en-US" dirty="0"/>
          </a:p>
          <a:p>
            <a:pPr lvl="1"/>
            <a:r>
              <a:rPr lang="en-US" dirty="0"/>
              <a:t>Exclusive</a:t>
            </a:r>
          </a:p>
          <a:p>
            <a:pPr lvl="1"/>
            <a:r>
              <a:rPr lang="en-US" dirty="0"/>
              <a:t>Data Privacy</a:t>
            </a:r>
          </a:p>
          <a:p>
            <a:pPr lvl="1"/>
            <a:r>
              <a:rPr lang="en-US" dirty="0"/>
              <a:t>Data Safety</a:t>
            </a:r>
          </a:p>
          <a:p>
            <a:pPr lvl="1"/>
            <a:r>
              <a:rPr lang="en-US" dirty="0"/>
              <a:t>Data Manipulation</a:t>
            </a:r>
          </a:p>
          <a:p>
            <a:pPr lvl="1"/>
            <a:endParaRPr lang="en-US" dirty="0"/>
          </a:p>
          <a:p>
            <a:pPr marL="84646" indent="0">
              <a:buNone/>
            </a:pPr>
            <a:r>
              <a:rPr lang="en-US" dirty="0"/>
              <a:t>Need a need protocol to regain the trust of information!</a:t>
            </a:r>
          </a:p>
          <a:p>
            <a:pPr marL="84646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E9A0BD-32E8-1E0F-8F6C-9539D12C36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5</a:t>
            </a:fld>
            <a:endParaRPr lang="uk-U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F7A276-74CE-06E3-4EA6-1F22A8B2B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of Information</a:t>
            </a:r>
          </a:p>
        </p:txBody>
      </p:sp>
    </p:spTree>
    <p:extLst>
      <p:ext uri="{BB962C8B-B14F-4D97-AF65-F5344CB8AC3E}">
        <p14:creationId xmlns:p14="http://schemas.microsoft.com/office/powerpoint/2010/main" val="67397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B8F461-7C0C-875C-AAA2-716C1B4D18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6897" y="2156917"/>
            <a:ext cx="8838803" cy="3918000"/>
          </a:xfrm>
        </p:spPr>
        <p:txBody>
          <a:bodyPr/>
          <a:lstStyle/>
          <a:p>
            <a:r>
              <a:rPr lang="en-US" dirty="0"/>
              <a:t>Pharmaceuticals</a:t>
            </a:r>
          </a:p>
          <a:p>
            <a:pPr lvl="1"/>
            <a:r>
              <a:rPr lang="en-US" sz="2400" dirty="0"/>
              <a:t>Counterfeit Medicine</a:t>
            </a:r>
          </a:p>
          <a:p>
            <a:pPr lvl="2"/>
            <a:r>
              <a:rPr lang="en-US" sz="2400" dirty="0"/>
              <a:t>Check entire supply chain by serial numbers</a:t>
            </a:r>
          </a:p>
          <a:p>
            <a:pPr lvl="2"/>
            <a:r>
              <a:rPr lang="en-US" sz="2400" dirty="0"/>
              <a:t>Identify the weak points that present opportunity for counterfeit medicines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Medication Recalls</a:t>
            </a:r>
          </a:p>
          <a:p>
            <a:pPr lvl="2"/>
            <a:r>
              <a:rPr lang="en-US" sz="2400" dirty="0"/>
              <a:t>Identifying unsafe medications </a:t>
            </a:r>
          </a:p>
          <a:p>
            <a:pPr lvl="2"/>
            <a:r>
              <a:rPr lang="en-US" sz="2400" dirty="0"/>
              <a:t>Recalls associated with quality through automation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C1C705-7AAF-AA4D-EF4C-939B46682D0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50</a:t>
            </a:fld>
            <a:endParaRPr lang="uk-U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B8E16B-4D02-95D1-45EB-DE8D0467B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Industry Use Cases</a:t>
            </a:r>
          </a:p>
        </p:txBody>
      </p:sp>
      <p:pic>
        <p:nvPicPr>
          <p:cNvPr id="19458" name="Picture 2" descr="Page-Illo_Blockchain_Paharma">
            <a:extLst>
              <a:ext uri="{FF2B5EF4-FFF2-40B4-BE49-F238E27FC236}">
                <a16:creationId xmlns:a16="http://schemas.microsoft.com/office/drawing/2014/main" id="{DA2E5CC0-502B-C8E0-BCC5-5957F5FCB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463" y="1781175"/>
            <a:ext cx="26289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6922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B8F461-7C0C-875C-AAA2-716C1B4D18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6897" y="2156917"/>
            <a:ext cx="8838803" cy="3918000"/>
          </a:xfrm>
        </p:spPr>
        <p:txBody>
          <a:bodyPr/>
          <a:lstStyle/>
          <a:p>
            <a:r>
              <a:rPr lang="en-US" dirty="0"/>
              <a:t>Mining</a:t>
            </a:r>
          </a:p>
          <a:p>
            <a:pPr lvl="1"/>
            <a:r>
              <a:rPr lang="en-US" sz="2400" dirty="0"/>
              <a:t>Ethical Sourcing</a:t>
            </a:r>
          </a:p>
          <a:p>
            <a:pPr lvl="2"/>
            <a:r>
              <a:rPr lang="en-US" sz="2400" dirty="0"/>
              <a:t>Limit the opportunity for unethically sourced minerals like cobalt and tantalum to enter the supply chain</a:t>
            </a:r>
          </a:p>
          <a:p>
            <a:pPr lvl="2"/>
            <a:endParaRPr lang="en-US" sz="2400" dirty="0"/>
          </a:p>
          <a:p>
            <a:pPr lvl="1"/>
            <a:r>
              <a:rPr lang="en-US" sz="2400" dirty="0"/>
              <a:t>Ensure Authenticity</a:t>
            </a:r>
          </a:p>
          <a:p>
            <a:pPr lvl="2"/>
            <a:r>
              <a:rPr lang="en-US" sz="2400" dirty="0"/>
              <a:t>Ensure authentic and conflict free diamonds</a:t>
            </a:r>
          </a:p>
          <a:p>
            <a:pPr lvl="2"/>
            <a:r>
              <a:rPr lang="en-US" sz="2400" dirty="0"/>
              <a:t>Track record individual level details of the stone’s condition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C1C705-7AAF-AA4D-EF4C-939B46682D0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51</a:t>
            </a:fld>
            <a:endParaRPr lang="uk-U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B8E16B-4D02-95D1-45EB-DE8D0467B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Industry Use Cases</a:t>
            </a:r>
          </a:p>
        </p:txBody>
      </p:sp>
      <p:pic>
        <p:nvPicPr>
          <p:cNvPr id="17410" name="Picture 2" descr="Page-Illo_Blockchain_Mining">
            <a:extLst>
              <a:ext uri="{FF2B5EF4-FFF2-40B4-BE49-F238E27FC236}">
                <a16:creationId xmlns:a16="http://schemas.microsoft.com/office/drawing/2014/main" id="{0A732163-0F74-7793-0714-5CC38C853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881" y="1762125"/>
            <a:ext cx="26289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358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C94B1F-985F-79EC-F7B0-1EBA55E87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Blockchain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62349A-B875-C6E0-A78A-FF142E4F51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6</a:t>
            </a:fld>
            <a:endParaRPr lang="uk-UA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8D78E67F-34B3-D704-CBEA-CDEAE5724E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724" y="1981762"/>
            <a:ext cx="5691585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DE076C-E071-E020-88A0-47CBD4BDB067}"/>
              </a:ext>
            </a:extLst>
          </p:cNvPr>
          <p:cNvSpPr txBox="1"/>
          <p:nvPr/>
        </p:nvSpPr>
        <p:spPr>
          <a:xfrm>
            <a:off x="2924636" y="2675601"/>
            <a:ext cx="1546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Released in October 2008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18539D-6DFF-FF6A-E268-C2F6BE3F1273}"/>
              </a:ext>
            </a:extLst>
          </p:cNvPr>
          <p:cNvSpPr txBox="1"/>
          <p:nvPr/>
        </p:nvSpPr>
        <p:spPr>
          <a:xfrm>
            <a:off x="8897419" y="2549141"/>
            <a:ext cx="1459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Anonymous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35BF017-FF13-B1FE-6AC2-BAC375EA6DE3}"/>
              </a:ext>
            </a:extLst>
          </p:cNvPr>
          <p:cNvCxnSpPr>
            <a:stCxn id="7" idx="1"/>
          </p:cNvCxnSpPr>
          <p:nvPr/>
        </p:nvCxnSpPr>
        <p:spPr>
          <a:xfrm flipH="1">
            <a:off x="7486909" y="2733807"/>
            <a:ext cx="1410510" cy="974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04008A9-8DDE-8CFC-A20C-3C60B62CEED2}"/>
              </a:ext>
            </a:extLst>
          </p:cNvPr>
          <p:cNvCxnSpPr>
            <a:stCxn id="6" idx="0"/>
          </p:cNvCxnSpPr>
          <p:nvPr/>
        </p:nvCxnSpPr>
        <p:spPr>
          <a:xfrm flipV="1">
            <a:off x="3697985" y="2354588"/>
            <a:ext cx="423153" cy="3210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A7E7B34-7238-31B4-3D98-D6A351F20B0C}"/>
              </a:ext>
            </a:extLst>
          </p:cNvPr>
          <p:cNvSpPr/>
          <p:nvPr/>
        </p:nvSpPr>
        <p:spPr>
          <a:xfrm>
            <a:off x="4247598" y="4455763"/>
            <a:ext cx="4970834" cy="18482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hlinkClick r:id="rId3"/>
            <a:extLst>
              <a:ext uri="{FF2B5EF4-FFF2-40B4-BE49-F238E27FC236}">
                <a16:creationId xmlns:a16="http://schemas.microsoft.com/office/drawing/2014/main" id="{38A91BFC-B1DF-117E-C252-EC3EEB1C3D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76" y="2596540"/>
            <a:ext cx="1314633" cy="33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41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E12CF-5BB5-CA26-92EC-7A6C3F27B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1FB4A-10F6-771B-8F5A-4AD626FA02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Blockchain Technology</a:t>
            </a:r>
          </a:p>
        </p:txBody>
      </p:sp>
    </p:spTree>
    <p:extLst>
      <p:ext uri="{BB962C8B-B14F-4D97-AF65-F5344CB8AC3E}">
        <p14:creationId xmlns:p14="http://schemas.microsoft.com/office/powerpoint/2010/main" val="951176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5EBF750-DCE5-9E9C-4D25-9FFA83A736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Blockchain is a </a:t>
            </a:r>
            <a:r>
              <a:rPr lang="en-US" altLang="zh-CN" b="1" u="sng" dirty="0"/>
              <a:t>chain</a:t>
            </a:r>
            <a:r>
              <a:rPr lang="en-US" b="1" u="sng" dirty="0"/>
              <a:t> of blocks</a:t>
            </a:r>
          </a:p>
          <a:p>
            <a:r>
              <a:rPr lang="en-US" dirty="0"/>
              <a:t>Each block contains data, the hash, the hash of the previous block, and a pointer to the previous block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772328-CD93-2668-4949-870C7C0A2F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8</a:t>
            </a:fld>
            <a:endParaRPr lang="uk-U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DB2A93-0E58-79D4-5B17-48D50B966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Blockchain Structure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0286458-A4A0-2D59-D173-6C30CCD2D763}"/>
              </a:ext>
            </a:extLst>
          </p:cNvPr>
          <p:cNvGrpSpPr/>
          <p:nvPr/>
        </p:nvGrpSpPr>
        <p:grpSpPr>
          <a:xfrm>
            <a:off x="1644837" y="3486142"/>
            <a:ext cx="6870318" cy="2846958"/>
            <a:chOff x="1559195" y="3372263"/>
            <a:chExt cx="6870318" cy="2846958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5BE79AC-FEEA-A8CF-9754-92C24476ACA0}"/>
                </a:ext>
              </a:extLst>
            </p:cNvPr>
            <p:cNvGrpSpPr/>
            <p:nvPr/>
          </p:nvGrpSpPr>
          <p:grpSpPr>
            <a:xfrm>
              <a:off x="1559195" y="3372263"/>
              <a:ext cx="6870318" cy="2826658"/>
              <a:chOff x="1559195" y="3372263"/>
              <a:chExt cx="6870318" cy="2826658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47F70A7-07FF-F482-B553-6853F7BDB36E}"/>
                  </a:ext>
                </a:extLst>
              </p:cNvPr>
              <p:cNvGrpSpPr/>
              <p:nvPr/>
            </p:nvGrpSpPr>
            <p:grpSpPr>
              <a:xfrm>
                <a:off x="1925216" y="3700879"/>
                <a:ext cx="1596045" cy="2498042"/>
                <a:chOff x="1645919" y="2626822"/>
                <a:chExt cx="1596045" cy="2498042"/>
              </a:xfrm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463BED47-C1F9-24A1-34A5-006F5C39ECC7}"/>
                    </a:ext>
                  </a:extLst>
                </p:cNvPr>
                <p:cNvSpPr/>
                <p:nvPr/>
              </p:nvSpPr>
              <p:spPr>
                <a:xfrm>
                  <a:off x="1645920" y="2626822"/>
                  <a:ext cx="1596044" cy="598516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Prev. Hash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5189703C-A97D-D437-D61B-6239AE45D9AD}"/>
                    </a:ext>
                  </a:extLst>
                </p:cNvPr>
                <p:cNvSpPr/>
                <p:nvPr/>
              </p:nvSpPr>
              <p:spPr>
                <a:xfrm>
                  <a:off x="1645919" y="3229562"/>
                  <a:ext cx="1596045" cy="1895302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Data</a:t>
                  </a:r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16471F00-4218-45E6-52B1-C87BFB2DCBCD}"/>
                  </a:ext>
                </a:extLst>
              </p:cNvPr>
              <p:cNvGrpSpPr/>
              <p:nvPr/>
            </p:nvGrpSpPr>
            <p:grpSpPr>
              <a:xfrm>
                <a:off x="5935696" y="3700879"/>
                <a:ext cx="1596045" cy="2498042"/>
                <a:chOff x="1645919" y="2626822"/>
                <a:chExt cx="1596045" cy="2498042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3A176D52-C007-E607-B61E-430EDF78AFC9}"/>
                    </a:ext>
                  </a:extLst>
                </p:cNvPr>
                <p:cNvSpPr/>
                <p:nvPr/>
              </p:nvSpPr>
              <p:spPr>
                <a:xfrm>
                  <a:off x="1645920" y="2626822"/>
                  <a:ext cx="1596044" cy="598516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Prev. Hash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13C77C15-6A59-A5FB-82A7-D022B966F213}"/>
                    </a:ext>
                  </a:extLst>
                </p:cNvPr>
                <p:cNvSpPr/>
                <p:nvPr/>
              </p:nvSpPr>
              <p:spPr>
                <a:xfrm>
                  <a:off x="1645919" y="3229562"/>
                  <a:ext cx="1596045" cy="1895302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Data</a:t>
                  </a:r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FB95FD75-773F-B5AC-8C0D-A35ED71CF32E}"/>
                  </a:ext>
                </a:extLst>
              </p:cNvPr>
              <p:cNvGrpSpPr/>
              <p:nvPr/>
            </p:nvGrpSpPr>
            <p:grpSpPr>
              <a:xfrm>
                <a:off x="3961949" y="3700879"/>
                <a:ext cx="1596045" cy="2498042"/>
                <a:chOff x="1645919" y="2626822"/>
                <a:chExt cx="1596045" cy="2498042"/>
              </a:xfrm>
            </p:grpSpPr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3C0AFFE9-5DCE-7153-7D27-636888B17954}"/>
                    </a:ext>
                  </a:extLst>
                </p:cNvPr>
                <p:cNvSpPr/>
                <p:nvPr/>
              </p:nvSpPr>
              <p:spPr>
                <a:xfrm>
                  <a:off x="1645920" y="2626822"/>
                  <a:ext cx="1596044" cy="598516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Prev. Hash</a:t>
                  </a:r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33608119-567A-1996-BB6F-D8BCBD766D5E}"/>
                    </a:ext>
                  </a:extLst>
                </p:cNvPr>
                <p:cNvSpPr/>
                <p:nvPr/>
              </p:nvSpPr>
              <p:spPr>
                <a:xfrm>
                  <a:off x="1645919" y="3229562"/>
                  <a:ext cx="1596045" cy="1895302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Data</a:t>
                  </a:r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803075E5-CF04-7611-5141-C145BAA76333}"/>
                  </a:ext>
                </a:extLst>
              </p:cNvPr>
              <p:cNvGrpSpPr/>
              <p:nvPr/>
            </p:nvGrpSpPr>
            <p:grpSpPr>
              <a:xfrm>
                <a:off x="3579317" y="3374044"/>
                <a:ext cx="1500679" cy="1891740"/>
                <a:chOff x="3230978" y="2299987"/>
                <a:chExt cx="1500679" cy="1891740"/>
              </a:xfrm>
            </p:grpSpPr>
            <p:cxnSp>
              <p:nvCxnSpPr>
                <p:cNvPr id="45" name="Elbow Connector 21">
                  <a:extLst>
                    <a:ext uri="{FF2B5EF4-FFF2-40B4-BE49-F238E27FC236}">
                      <a16:creationId xmlns:a16="http://schemas.microsoft.com/office/drawing/2014/main" id="{6BF98395-179D-4E4F-7512-18DEEDD333EE}"/>
                    </a:ext>
                  </a:extLst>
                </p:cNvPr>
                <p:cNvCxnSpPr/>
                <p:nvPr/>
              </p:nvCxnSpPr>
              <p:spPr>
                <a:xfrm rot="5400000">
                  <a:off x="2391326" y="3139639"/>
                  <a:ext cx="1891740" cy="212436"/>
                </a:xfrm>
                <a:prstGeom prst="bentConnector2">
                  <a:avLst/>
                </a:prstGeom>
                <a:ln w="19050">
                  <a:solidFill>
                    <a:srgbClr val="C00000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Elbow Connector 28">
                  <a:extLst>
                    <a:ext uri="{FF2B5EF4-FFF2-40B4-BE49-F238E27FC236}">
                      <a16:creationId xmlns:a16="http://schemas.microsoft.com/office/drawing/2014/main" id="{5B95A474-115F-A476-1D10-9AD34F22B4D5}"/>
                    </a:ext>
                  </a:extLst>
                </p:cNvPr>
                <p:cNvCxnSpPr/>
                <p:nvPr/>
              </p:nvCxnSpPr>
              <p:spPr>
                <a:xfrm rot="10800000">
                  <a:off x="3454401" y="2299988"/>
                  <a:ext cx="1277256" cy="626093"/>
                </a:xfrm>
                <a:prstGeom prst="bentConnector3">
                  <a:avLst>
                    <a:gd name="adj1" fmla="val 0"/>
                  </a:avLst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03C3F42F-CE23-3418-110C-D5EFADDB18BB}"/>
                  </a:ext>
                </a:extLst>
              </p:cNvPr>
              <p:cNvGrpSpPr/>
              <p:nvPr/>
            </p:nvGrpSpPr>
            <p:grpSpPr>
              <a:xfrm>
                <a:off x="5569609" y="3377908"/>
                <a:ext cx="1489693" cy="1891740"/>
                <a:chOff x="3241964" y="2299987"/>
                <a:chExt cx="1489693" cy="1891740"/>
              </a:xfrm>
            </p:grpSpPr>
            <p:cxnSp>
              <p:nvCxnSpPr>
                <p:cNvPr id="43" name="Elbow Connector 37">
                  <a:extLst>
                    <a:ext uri="{FF2B5EF4-FFF2-40B4-BE49-F238E27FC236}">
                      <a16:creationId xmlns:a16="http://schemas.microsoft.com/office/drawing/2014/main" id="{8446D89B-6187-C038-1DB7-FEA44C450CA5}"/>
                    </a:ext>
                  </a:extLst>
                </p:cNvPr>
                <p:cNvCxnSpPr/>
                <p:nvPr/>
              </p:nvCxnSpPr>
              <p:spPr>
                <a:xfrm rot="5400000">
                  <a:off x="2402312" y="3139639"/>
                  <a:ext cx="1891740" cy="212436"/>
                </a:xfrm>
                <a:prstGeom prst="bentConnector2">
                  <a:avLst/>
                </a:prstGeom>
                <a:ln w="19050">
                  <a:solidFill>
                    <a:srgbClr val="C00000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Elbow Connector 38">
                  <a:extLst>
                    <a:ext uri="{FF2B5EF4-FFF2-40B4-BE49-F238E27FC236}">
                      <a16:creationId xmlns:a16="http://schemas.microsoft.com/office/drawing/2014/main" id="{DF079BB9-2487-3E1B-3DCC-39A12DF10F66}"/>
                    </a:ext>
                  </a:extLst>
                </p:cNvPr>
                <p:cNvCxnSpPr/>
                <p:nvPr/>
              </p:nvCxnSpPr>
              <p:spPr>
                <a:xfrm rot="10800000">
                  <a:off x="3454401" y="2299988"/>
                  <a:ext cx="1277256" cy="626093"/>
                </a:xfrm>
                <a:prstGeom prst="bentConnector3">
                  <a:avLst>
                    <a:gd name="adj1" fmla="val 0"/>
                  </a:avLst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FE1ACBE3-C2A7-5491-099E-06DF7588C16A}"/>
                  </a:ext>
                </a:extLst>
              </p:cNvPr>
              <p:cNvGrpSpPr/>
              <p:nvPr/>
            </p:nvGrpSpPr>
            <p:grpSpPr>
              <a:xfrm>
                <a:off x="1559195" y="3372263"/>
                <a:ext cx="1489693" cy="1891740"/>
                <a:chOff x="3241964" y="2299987"/>
                <a:chExt cx="1489693" cy="1891740"/>
              </a:xfrm>
            </p:grpSpPr>
            <p:cxnSp>
              <p:nvCxnSpPr>
                <p:cNvPr id="41" name="Elbow Connector 40">
                  <a:extLst>
                    <a:ext uri="{FF2B5EF4-FFF2-40B4-BE49-F238E27FC236}">
                      <a16:creationId xmlns:a16="http://schemas.microsoft.com/office/drawing/2014/main" id="{963269BB-AA45-BF74-D5D1-5B302EAE76AA}"/>
                    </a:ext>
                  </a:extLst>
                </p:cNvPr>
                <p:cNvCxnSpPr/>
                <p:nvPr/>
              </p:nvCxnSpPr>
              <p:spPr>
                <a:xfrm rot="5400000">
                  <a:off x="2402312" y="3139639"/>
                  <a:ext cx="1891740" cy="212436"/>
                </a:xfrm>
                <a:prstGeom prst="bentConnector2">
                  <a:avLst/>
                </a:prstGeom>
                <a:ln w="19050">
                  <a:solidFill>
                    <a:srgbClr val="C00000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Elbow Connector 41">
                  <a:extLst>
                    <a:ext uri="{FF2B5EF4-FFF2-40B4-BE49-F238E27FC236}">
                      <a16:creationId xmlns:a16="http://schemas.microsoft.com/office/drawing/2014/main" id="{82E5F467-00F9-9BF2-3FCF-2FB332254793}"/>
                    </a:ext>
                  </a:extLst>
                </p:cNvPr>
                <p:cNvCxnSpPr/>
                <p:nvPr/>
              </p:nvCxnSpPr>
              <p:spPr>
                <a:xfrm rot="10800000">
                  <a:off x="3454401" y="2299988"/>
                  <a:ext cx="1277256" cy="626093"/>
                </a:xfrm>
                <a:prstGeom prst="bentConnector3">
                  <a:avLst>
                    <a:gd name="adj1" fmla="val 0"/>
                  </a:avLst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9" name="Elbow Connector 44">
                <a:extLst>
                  <a:ext uri="{FF2B5EF4-FFF2-40B4-BE49-F238E27FC236}">
                    <a16:creationId xmlns:a16="http://schemas.microsoft.com/office/drawing/2014/main" id="{8381BC3D-F602-91EF-E9BA-9817E9A783A4}"/>
                  </a:ext>
                </a:extLst>
              </p:cNvPr>
              <p:cNvCxnSpPr/>
              <p:nvPr/>
            </p:nvCxnSpPr>
            <p:spPr>
              <a:xfrm rot="5400000">
                <a:off x="7396098" y="4487359"/>
                <a:ext cx="973288" cy="634836"/>
              </a:xfrm>
              <a:prstGeom prst="bentConnector3">
                <a:avLst>
                  <a:gd name="adj1" fmla="val 99212"/>
                </a:avLst>
              </a:prstGeom>
              <a:ln w="19050">
                <a:solidFill>
                  <a:srgbClr val="C0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CFFACD2-B393-DAD1-A1E1-3E0BBC0BFB24}"/>
                  </a:ext>
                </a:extLst>
              </p:cNvPr>
              <p:cNvSpPr txBox="1"/>
              <p:nvPr/>
            </p:nvSpPr>
            <p:spPr>
              <a:xfrm>
                <a:off x="7853714" y="4154255"/>
                <a:ext cx="5757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H(  )</a:t>
                </a:r>
              </a:p>
            </p:txBody>
          </p:sp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32D707F-E1EE-F38F-DE7E-3986A906FE03}"/>
                </a:ext>
              </a:extLst>
            </p:cNvPr>
            <p:cNvSpPr/>
            <p:nvPr/>
          </p:nvSpPr>
          <p:spPr>
            <a:xfrm>
              <a:off x="1922046" y="5599974"/>
              <a:ext cx="1596044" cy="59851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Hash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957320C-AB5D-F50B-A240-9CA6AE568B2E}"/>
                </a:ext>
              </a:extLst>
            </p:cNvPr>
            <p:cNvSpPr/>
            <p:nvPr/>
          </p:nvSpPr>
          <p:spPr>
            <a:xfrm>
              <a:off x="3960502" y="5600330"/>
              <a:ext cx="1596044" cy="59851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Hash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12A5CE0-0440-D2C0-8996-51FA032FD2C1}"/>
                </a:ext>
              </a:extLst>
            </p:cNvPr>
            <p:cNvSpPr/>
            <p:nvPr/>
          </p:nvSpPr>
          <p:spPr>
            <a:xfrm>
              <a:off x="5930091" y="5620705"/>
              <a:ext cx="1596044" cy="59851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Hash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0632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5EBF750-DCE5-9E9C-4D25-9FFA83A736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4646" indent="0">
              <a:buNone/>
            </a:pPr>
            <a:r>
              <a:rPr lang="en-US" sz="2400" dirty="0"/>
              <a:t>The Hash Function: A “one-way” function </a:t>
            </a:r>
          </a:p>
          <a:p>
            <a:pPr marL="84646" indent="0">
              <a:buNone/>
            </a:pP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772328-CD93-2668-4949-870C7C0A2F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9</a:t>
            </a:fld>
            <a:endParaRPr lang="uk-U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DB2A93-0E58-79D4-5B17-48D50B966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Basic Technologies – Hash Function</a:t>
            </a: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984293C-1199-43DC-E9A6-5D7408A090BB}"/>
              </a:ext>
            </a:extLst>
          </p:cNvPr>
          <p:cNvGrpSpPr/>
          <p:nvPr/>
        </p:nvGrpSpPr>
        <p:grpSpPr>
          <a:xfrm>
            <a:off x="1390620" y="3349460"/>
            <a:ext cx="8360229" cy="2450842"/>
            <a:chOff x="517524" y="4223096"/>
            <a:chExt cx="8360229" cy="2338493"/>
          </a:xfrm>
        </p:grpSpPr>
        <p:sp>
          <p:nvSpPr>
            <p:cNvPr id="14" name="Rounded Rectangle 11">
              <a:extLst>
                <a:ext uri="{FF2B5EF4-FFF2-40B4-BE49-F238E27FC236}">
                  <a16:creationId xmlns:a16="http://schemas.microsoft.com/office/drawing/2014/main" id="{ED5A18B7-0EFB-49DE-BD72-CD48F7B67A02}"/>
                </a:ext>
              </a:extLst>
            </p:cNvPr>
            <p:cNvSpPr/>
            <p:nvPr/>
          </p:nvSpPr>
          <p:spPr>
            <a:xfrm>
              <a:off x="517524" y="5719760"/>
              <a:ext cx="8360229" cy="841829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DA205E-1702-05AB-8367-9AB774A67B0B}"/>
                </a:ext>
              </a:extLst>
            </p:cNvPr>
            <p:cNvSpPr txBox="1"/>
            <p:nvPr/>
          </p:nvSpPr>
          <p:spPr>
            <a:xfrm>
              <a:off x="739774" y="5951988"/>
              <a:ext cx="8137979" cy="377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f1e7decf894e3fd8eb182f247fa13bfe82a0d667d3c91fe8f307c3b43b329960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D41C447-A4EF-91DE-D097-CE1E0CD2A5E9}"/>
                </a:ext>
              </a:extLst>
            </p:cNvPr>
            <p:cNvGrpSpPr/>
            <p:nvPr/>
          </p:nvGrpSpPr>
          <p:grpSpPr>
            <a:xfrm>
              <a:off x="2786742" y="4223096"/>
              <a:ext cx="3846287" cy="711764"/>
              <a:chOff x="2830284" y="3947324"/>
              <a:chExt cx="3846287" cy="711764"/>
            </a:xfrm>
          </p:grpSpPr>
          <p:sp>
            <p:nvSpPr>
              <p:cNvPr id="19" name="Rounded Rectangle 7">
                <a:extLst>
                  <a:ext uri="{FF2B5EF4-FFF2-40B4-BE49-F238E27FC236}">
                    <a16:creationId xmlns:a16="http://schemas.microsoft.com/office/drawing/2014/main" id="{6F9B900B-0DAE-9692-7D6F-73CFC226582E}"/>
                  </a:ext>
                </a:extLst>
              </p:cNvPr>
              <p:cNvSpPr/>
              <p:nvPr/>
            </p:nvSpPr>
            <p:spPr>
              <a:xfrm>
                <a:off x="2830284" y="3947324"/>
                <a:ext cx="3301603" cy="71176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94D87B3-560C-92DD-088D-D7E17BF4147C}"/>
                  </a:ext>
                </a:extLst>
              </p:cNvPr>
              <p:cNvSpPr txBox="1"/>
              <p:nvPr/>
            </p:nvSpPr>
            <p:spPr>
              <a:xfrm>
                <a:off x="3048000" y="4136573"/>
                <a:ext cx="36285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Alice sent Bob 2.5 bitcoins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1C81777-A709-D953-D55D-34F7663AF684}"/>
                </a:ext>
              </a:extLst>
            </p:cNvPr>
            <p:cNvSpPr txBox="1"/>
            <p:nvPr/>
          </p:nvSpPr>
          <p:spPr>
            <a:xfrm>
              <a:off x="4411889" y="5093190"/>
              <a:ext cx="1676456" cy="379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SHA-256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B9800A8-2F4D-4D1E-0CB9-FCADB2FEB146}"/>
                </a:ext>
              </a:extLst>
            </p:cNvPr>
            <p:cNvCxnSpPr/>
            <p:nvPr/>
          </p:nvCxnSpPr>
          <p:spPr>
            <a:xfrm flipH="1">
              <a:off x="4354284" y="5094514"/>
              <a:ext cx="2" cy="46559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pic>
        <p:nvPicPr>
          <p:cNvPr id="2050" name="Picture 2" descr="Meat Vector&quot; Images – Browse 40 Stock Photos, Vectors, and Video | Adobe  Stock">
            <a:extLst>
              <a:ext uri="{FF2B5EF4-FFF2-40B4-BE49-F238E27FC236}">
                <a16:creationId xmlns:a16="http://schemas.microsoft.com/office/drawing/2014/main" id="{6F2D11DD-AAA7-332E-7A93-51BBF41B1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13" y="2420505"/>
            <a:ext cx="2725039" cy="2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hlinkClick r:id="rId3"/>
            <a:extLst>
              <a:ext uri="{FF2B5EF4-FFF2-40B4-BE49-F238E27FC236}">
                <a16:creationId xmlns:a16="http://schemas.microsoft.com/office/drawing/2014/main" id="{59519782-AAC9-0178-56F4-45A970984396}"/>
              </a:ext>
            </a:extLst>
          </p:cNvPr>
          <p:cNvSpPr/>
          <p:nvPr/>
        </p:nvSpPr>
        <p:spPr>
          <a:xfrm>
            <a:off x="4555071" y="6067146"/>
            <a:ext cx="2031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Demo</a:t>
            </a:r>
            <a:endParaRPr lang="en-U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4685308"/>
      </p:ext>
    </p:extLst>
  </p:cSld>
  <p:clrMapOvr>
    <a:masterClrMapping/>
  </p:clrMapOvr>
</p:sld>
</file>

<file path=ppt/theme/theme1.xml><?xml version="1.0" encoding="utf-8"?>
<a:theme xmlns:a="http://schemas.openxmlformats.org/drawingml/2006/main" name="SLU Theme">
  <a:themeElements>
    <a:clrScheme name="SLU Color Theme">
      <a:dk1>
        <a:srgbClr val="000000"/>
      </a:dk1>
      <a:lt1>
        <a:srgbClr val="FFFFFF"/>
      </a:lt1>
      <a:dk2>
        <a:srgbClr val="003CA5"/>
      </a:dk2>
      <a:lt2>
        <a:srgbClr val="D7D7D5"/>
      </a:lt2>
      <a:accent1>
        <a:srgbClr val="5BC2E7"/>
      </a:accent1>
      <a:accent2>
        <a:srgbClr val="003B5C"/>
      </a:accent2>
      <a:accent3>
        <a:srgbClr val="795D3E"/>
      </a:accent3>
      <a:accent4>
        <a:srgbClr val="FFC72C"/>
      </a:accent4>
      <a:accent5>
        <a:srgbClr val="8FD6BD"/>
      </a:accent5>
      <a:accent6>
        <a:srgbClr val="ED8B00"/>
      </a:accent6>
      <a:hlink>
        <a:srgbClr val="27B7EC"/>
      </a:hlink>
      <a:folHlink>
        <a:srgbClr val="969798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U Theme" id="{23A3967F-20A2-8D48-B34D-F502C06C008E}" vid="{DE37BFA9-F12D-5347-8801-1AD4458FFC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SLU Theme</Template>
  <TotalTime>5340</TotalTime>
  <Words>1123</Words>
  <Application>Microsoft Office PowerPoint</Application>
  <PresentationFormat>Custom</PresentationFormat>
  <Paragraphs>267</Paragraphs>
  <Slides>51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__Poppins_98ef6d</vt:lpstr>
      <vt:lpstr>Acumin Pro</vt:lpstr>
      <vt:lpstr>Söhne</vt:lpstr>
      <vt:lpstr>Arial</vt:lpstr>
      <vt:lpstr>Barlow</vt:lpstr>
      <vt:lpstr>Calibri</vt:lpstr>
      <vt:lpstr>Cambria Math</vt:lpstr>
      <vt:lpstr>Wingdings</vt:lpstr>
      <vt:lpstr>SLU Theme</vt:lpstr>
      <vt:lpstr>Blockchain Introduction  By Dr. Norman Guo</vt:lpstr>
      <vt:lpstr>The Origin of Blockchain</vt:lpstr>
      <vt:lpstr>Internet of Information (Web 1.0)</vt:lpstr>
      <vt:lpstr>Internet of Information (Web 2.0)</vt:lpstr>
      <vt:lpstr>Internet of Information</vt:lpstr>
      <vt:lpstr>What is Blockchain</vt:lpstr>
      <vt:lpstr>Blockchain Technology</vt:lpstr>
      <vt:lpstr>Blockchain Structure</vt:lpstr>
      <vt:lpstr>Basic Technologies – Hash Function</vt:lpstr>
      <vt:lpstr>Basic Technologies – Hash Function</vt:lpstr>
      <vt:lpstr>Blockchain Structure</vt:lpstr>
      <vt:lpstr>Basic Technologies – Consensus Mechanism</vt:lpstr>
      <vt:lpstr>Basic Technologies – Consensus Mechanism</vt:lpstr>
      <vt:lpstr>Basic Technologies – Consensus Mechanism</vt:lpstr>
      <vt:lpstr>Blockchain Economics</vt:lpstr>
      <vt:lpstr>The Economics of Blockchain</vt:lpstr>
      <vt:lpstr>Crypto Assets: Bitcoin</vt:lpstr>
      <vt:lpstr>Tokenomics</vt:lpstr>
      <vt:lpstr>Types of Cryptos</vt:lpstr>
      <vt:lpstr>Payment Token</vt:lpstr>
      <vt:lpstr>Payment Token</vt:lpstr>
      <vt:lpstr>Fundamental Value of Bitcoin</vt:lpstr>
      <vt:lpstr>Fundamental Value of Bitcoin</vt:lpstr>
      <vt:lpstr>Fundamental Value of Bitcoin</vt:lpstr>
      <vt:lpstr>Fundamental Value of Bitcoin</vt:lpstr>
      <vt:lpstr>Fundamental Value of Bitcoin</vt:lpstr>
      <vt:lpstr>Fundamental Value of Bitcoin</vt:lpstr>
      <vt:lpstr>Crypto Assets: Platform Currency</vt:lpstr>
      <vt:lpstr>Utility Token</vt:lpstr>
      <vt:lpstr>Basic Technologies – Smart Contract</vt:lpstr>
      <vt:lpstr>Basic Technologies – Smart Contract</vt:lpstr>
      <vt:lpstr>Utility Token</vt:lpstr>
      <vt:lpstr>Utility Token</vt:lpstr>
      <vt:lpstr>Decentralized Finance vs. Traditional Finance</vt:lpstr>
      <vt:lpstr>DeFi (Decentralized Finance)</vt:lpstr>
      <vt:lpstr>Crypto-collectibles (NFT)</vt:lpstr>
      <vt:lpstr>Fundamental Value of Platform Currency</vt:lpstr>
      <vt:lpstr>Fundamental Value of Platform Currency</vt:lpstr>
      <vt:lpstr>Fundamental Value of Platform Currency</vt:lpstr>
      <vt:lpstr>Future of Blockchain</vt:lpstr>
      <vt:lpstr>Blockchain Challenge</vt:lpstr>
      <vt:lpstr>Challenge 1: Government Regulation</vt:lpstr>
      <vt:lpstr>Challenge 2 : Not at the prime time</vt:lpstr>
      <vt:lpstr>Blockchain in Business</vt:lpstr>
      <vt:lpstr>Challenges of Traditional Supply Chains</vt:lpstr>
      <vt:lpstr>Benefits of Supply Chains with Blockchain</vt:lpstr>
      <vt:lpstr>Application in Supply Chain</vt:lpstr>
      <vt:lpstr>Industry Use Cases</vt:lpstr>
      <vt:lpstr>Industry Use Cases</vt:lpstr>
      <vt:lpstr>Industry Use Cases</vt:lpstr>
      <vt:lpstr>Industry Use Cases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Krob</dc:creator>
  <cp:lastModifiedBy>Norman Guo</cp:lastModifiedBy>
  <cp:revision>61</cp:revision>
  <dcterms:created xsi:type="dcterms:W3CDTF">2020-02-20T18:32:51Z</dcterms:created>
  <dcterms:modified xsi:type="dcterms:W3CDTF">2024-03-07T23:42:30Z</dcterms:modified>
</cp:coreProperties>
</file>